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5" r:id="rId3"/>
    <p:sldId id="259" r:id="rId4"/>
    <p:sldId id="258" r:id="rId5"/>
    <p:sldId id="260" r:id="rId6"/>
    <p:sldId id="272" r:id="rId7"/>
    <p:sldId id="274" r:id="rId8"/>
    <p:sldId id="266" r:id="rId9"/>
    <p:sldId id="257" r:id="rId10"/>
    <p:sldId id="267" r:id="rId11"/>
    <p:sldId id="269" r:id="rId12"/>
    <p:sldId id="268" r:id="rId13"/>
    <p:sldId id="284" r:id="rId14"/>
    <p:sldId id="271" r:id="rId15"/>
    <p:sldId id="270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9591" autoAdjust="0"/>
  </p:normalViewPr>
  <p:slideViewPr>
    <p:cSldViewPr snapToGrid="0" snapToObjects="1">
      <p:cViewPr varScale="1">
        <p:scale>
          <a:sx n="69" d="100"/>
          <a:sy n="69" d="100"/>
        </p:scale>
        <p:origin x="-128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8F920-2C89-5942-904A-B130F5AB97EE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FF182-2FBC-104D-B01E-8FE96634F446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F182-2FBC-104D-B01E-8FE96634F4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1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Tecnica di rilevazione di significati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F182-2FBC-104D-B01E-8FE96634F4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7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/>
              <a:t>Un adolescente sblocca il suo </a:t>
            </a:r>
            <a:r>
              <a:rPr lang="it-IT" sz="1200" dirty="0" err="1" smtClean="0"/>
              <a:t>smartphone</a:t>
            </a:r>
            <a:r>
              <a:rPr lang="it-IT" sz="1200" dirty="0" smtClean="0"/>
              <a:t> </a:t>
            </a:r>
            <a:r>
              <a:rPr lang="it-IT" sz="1200" b="1" dirty="0" smtClean="0"/>
              <a:t>2000 volte al giorno</a:t>
            </a:r>
            <a:endParaRPr lang="it-IT" sz="1200" dirty="0" smtClean="0"/>
          </a:p>
          <a:p>
            <a:r>
              <a:rPr lang="it-IT" sz="1200" dirty="0" smtClean="0"/>
              <a:t>Tra 11-19 Sono connessi dalle 8-10</a:t>
            </a:r>
            <a:r>
              <a:rPr lang="it-IT" sz="1200" b="1" dirty="0" smtClean="0"/>
              <a:t> ore al giorno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FF182-2FBC-104D-B01E-8FE96634F4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3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7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6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8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8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1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5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5F378-3769-594E-8EA4-7E470B04BA53}" type="datetimeFigureOut">
              <a:rPr lang="en-US" smtClean="0"/>
              <a:t>19/05/19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BAA1-714D-F446-8B5B-3D8F015D9223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9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7" y="151045"/>
            <a:ext cx="6641140" cy="653943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390947" y="183647"/>
            <a:ext cx="46477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Villa Doria D’Angri</a:t>
            </a:r>
          </a:p>
          <a:p>
            <a:r>
              <a:rPr lang="it-IT" sz="2400" dirty="0" smtClean="0"/>
              <a:t>Via Petrarca, 80 </a:t>
            </a:r>
            <a:r>
              <a:rPr lang="it-IT" sz="2400" dirty="0"/>
              <a:t>N</a:t>
            </a:r>
            <a:r>
              <a:rPr lang="it-IT" sz="2400" dirty="0" smtClean="0"/>
              <a:t>apoli</a:t>
            </a:r>
          </a:p>
          <a:p>
            <a:endParaRPr lang="it-IT" sz="2400" dirty="0"/>
          </a:p>
          <a:p>
            <a:r>
              <a:rPr lang="it-IT" sz="2400" b="1" dirty="0"/>
              <a:t>Primo Incontro</a:t>
            </a:r>
            <a:endParaRPr lang="it-IT" sz="2400" dirty="0"/>
          </a:p>
          <a:p>
            <a:r>
              <a:rPr lang="it-IT" sz="2400" dirty="0"/>
              <a:t>di </a:t>
            </a:r>
          </a:p>
          <a:p>
            <a:r>
              <a:rPr lang="it-IT" sz="2400" b="1" dirty="0"/>
              <a:t>Progettazione Didattica Partecipata</a:t>
            </a:r>
            <a:endParaRPr lang="it-IT" sz="2400" dirty="0"/>
          </a:p>
          <a:p>
            <a:r>
              <a:rPr lang="it-IT" sz="2400" dirty="0"/>
              <a:t>nell’ambito delle attività di Terza Missione per il trasferimento di modelli di ricerca-intervento</a:t>
            </a:r>
          </a:p>
          <a:p>
            <a:r>
              <a:rPr lang="it-IT" sz="2400" dirty="0"/>
              <a:t>sul Benessere </a:t>
            </a:r>
            <a:r>
              <a:rPr lang="it-IT" sz="2400" dirty="0" err="1"/>
              <a:t>psico</a:t>
            </a:r>
            <a:r>
              <a:rPr lang="it-IT" sz="2400" dirty="0"/>
              <a:t>-socio-educativo</a:t>
            </a:r>
          </a:p>
          <a:p>
            <a:endParaRPr lang="it-IT" sz="2400" dirty="0"/>
          </a:p>
          <a:p>
            <a:r>
              <a:rPr lang="it-IT" sz="2800" b="1" dirty="0"/>
              <a:t>ARTUR LAB</a:t>
            </a:r>
            <a:endParaRPr lang="it-IT" sz="2800" dirty="0"/>
          </a:p>
          <a:p>
            <a:r>
              <a:rPr lang="it-IT" sz="2800" b="1" i="1" dirty="0"/>
              <a:t>L</a:t>
            </a:r>
            <a:r>
              <a:rPr lang="it-IT" sz="2800" i="1" dirty="0"/>
              <a:t>aboratori </a:t>
            </a:r>
            <a:r>
              <a:rPr lang="it-IT" sz="2800" i="1" dirty="0" smtClean="0"/>
              <a:t>sull’</a:t>
            </a:r>
            <a:r>
              <a:rPr lang="it-IT" sz="2800" b="1" i="1" dirty="0" smtClean="0"/>
              <a:t>A</a:t>
            </a:r>
            <a:r>
              <a:rPr lang="it-IT" sz="2800" i="1" dirty="0" smtClean="0"/>
              <a:t>dolescenza</a:t>
            </a:r>
          </a:p>
          <a:p>
            <a:r>
              <a:rPr lang="it-IT" sz="2800" i="1" dirty="0"/>
              <a:t>e</a:t>
            </a:r>
            <a:r>
              <a:rPr lang="it-IT" sz="2800" i="1" dirty="0" smtClean="0"/>
              <a:t> i suoi </a:t>
            </a:r>
            <a:r>
              <a:rPr lang="it-IT" sz="2800" b="1" i="1" dirty="0" smtClean="0"/>
              <a:t>B</a:t>
            </a:r>
            <a:r>
              <a:rPr lang="it-IT" sz="2800" i="1" dirty="0" smtClean="0"/>
              <a:t>isogni</a:t>
            </a:r>
            <a:endParaRPr lang="it-IT" sz="2400" dirty="0" smtClean="0"/>
          </a:p>
          <a:p>
            <a:r>
              <a:rPr lang="it-IT" sz="2400" dirty="0" smtClean="0"/>
              <a:t>4 febbraio 2019 ore 10-13</a:t>
            </a:r>
          </a:p>
        </p:txBody>
      </p:sp>
    </p:spTree>
    <p:extLst>
      <p:ext uri="{BB962C8B-B14F-4D97-AF65-F5344CB8AC3E}">
        <p14:creationId xmlns:p14="http://schemas.microsoft.com/office/powerpoint/2010/main" val="169605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78226"/>
            <a:ext cx="10515600" cy="938669"/>
          </a:xfrm>
        </p:spPr>
        <p:txBody>
          <a:bodyPr/>
          <a:lstStyle/>
          <a:p>
            <a:r>
              <a:rPr lang="it-IT" b="1" dirty="0" err="1">
                <a:latin typeface="Arial"/>
                <a:cs typeface="Arial"/>
              </a:rPr>
              <a:t>UdRL</a:t>
            </a:r>
            <a:r>
              <a:rPr lang="it-IT" b="1" dirty="0">
                <a:latin typeface="Arial"/>
                <a:cs typeface="Arial"/>
              </a:rPr>
              <a:t> 2 : La </a:t>
            </a:r>
            <a:r>
              <a:rPr lang="it-IT" b="1" dirty="0" smtClean="0">
                <a:latin typeface="Arial"/>
                <a:cs typeface="Arial"/>
              </a:rPr>
              <a:t>scuola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4649" y="1195294"/>
            <a:ext cx="10959027" cy="498166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dirty="0" smtClean="0">
                <a:latin typeface="Arial"/>
                <a:cs typeface="Arial"/>
              </a:rPr>
              <a:t>La </a:t>
            </a:r>
            <a:r>
              <a:rPr lang="it-IT" sz="2400" dirty="0">
                <a:latin typeface="Arial"/>
                <a:cs typeface="Arial"/>
              </a:rPr>
              <a:t>scuola risulta sempre più spesso “sotto attacco” in riferimento ad una serie di note emergenze </a:t>
            </a:r>
            <a:r>
              <a:rPr lang="it-IT" sz="2400" dirty="0" smtClean="0">
                <a:latin typeface="Arial"/>
                <a:cs typeface="Arial"/>
              </a:rPr>
              <a:t>educative (bullismo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cyberbullismo</a:t>
            </a:r>
            <a:r>
              <a:rPr lang="it-IT" sz="2400" dirty="0">
                <a:latin typeface="Arial"/>
                <a:cs typeface="Arial"/>
              </a:rPr>
              <a:t>, </a:t>
            </a:r>
            <a:r>
              <a:rPr lang="it-IT" sz="2400" dirty="0" err="1">
                <a:latin typeface="Arial"/>
                <a:cs typeface="Arial"/>
              </a:rPr>
              <a:t>stalking</a:t>
            </a:r>
            <a:r>
              <a:rPr lang="it-IT" sz="2400" dirty="0">
                <a:latin typeface="Arial"/>
                <a:cs typeface="Arial"/>
              </a:rPr>
              <a:t> scolastico, </a:t>
            </a:r>
            <a:r>
              <a:rPr lang="it-IT" sz="2400" dirty="0" err="1" smtClean="0">
                <a:latin typeface="Arial"/>
                <a:cs typeface="Arial"/>
              </a:rPr>
              <a:t>ecc</a:t>
            </a:r>
            <a:r>
              <a:rPr lang="it-IT" sz="2400" dirty="0" smtClean="0">
                <a:latin typeface="Arial"/>
                <a:cs typeface="Arial"/>
              </a:rPr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2400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400" b="1" dirty="0" smtClean="0">
                <a:latin typeface="Arial"/>
                <a:cs typeface="Arial"/>
              </a:rPr>
              <a:t>L’obiettivo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di questo spazio laboratoriale è di </a:t>
            </a:r>
            <a:r>
              <a:rPr lang="it-IT" sz="2400" b="1" dirty="0">
                <a:latin typeface="Arial"/>
                <a:cs typeface="Arial"/>
              </a:rPr>
              <a:t>accompagnare gli adolescenti in un viaggio di consapevolezza-scoperta delle basilari regole implicite ed esplicite del contesto </a:t>
            </a:r>
            <a:r>
              <a:rPr lang="it-IT" sz="2400" b="1" dirty="0" smtClean="0">
                <a:latin typeface="Arial"/>
                <a:cs typeface="Arial"/>
              </a:rPr>
              <a:t>scolastico, </a:t>
            </a:r>
            <a:r>
              <a:rPr lang="it-IT" sz="2400" dirty="0" smtClean="0">
                <a:latin typeface="Arial"/>
                <a:cs typeface="Arial"/>
              </a:rPr>
              <a:t>dando </a:t>
            </a:r>
            <a:r>
              <a:rPr lang="it-IT" sz="2400" dirty="0">
                <a:latin typeface="Arial"/>
                <a:cs typeface="Arial"/>
              </a:rPr>
              <a:t>voce ai loro vissuti, alle loro aspettative al loro inconsapevole bisogno di trovarvi dentro un riferimento educativo autorevole che dia anche risposta ai loro bisogni di contenimento emotivo. </a:t>
            </a:r>
            <a:endParaRPr lang="it-IT" sz="2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80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88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err="1">
                <a:latin typeface="Arial"/>
                <a:cs typeface="Arial"/>
              </a:rPr>
              <a:t>UdRL</a:t>
            </a:r>
            <a:r>
              <a:rPr lang="it-IT" b="1" dirty="0">
                <a:latin typeface="Arial"/>
                <a:cs typeface="Arial"/>
              </a:rPr>
              <a:t> 3 : Gruppo dei </a:t>
            </a:r>
            <a:r>
              <a:rPr lang="it-IT" b="1" dirty="0" smtClean="0">
                <a:latin typeface="Arial"/>
                <a:cs typeface="Arial"/>
              </a:rPr>
              <a:t>pari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51145"/>
            <a:ext cx="10515600" cy="499675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400" dirty="0" smtClean="0">
                <a:latin typeface="Arial"/>
                <a:cs typeface="Arial"/>
              </a:rPr>
              <a:t>Il </a:t>
            </a:r>
            <a:r>
              <a:rPr lang="it-IT" sz="3400" dirty="0">
                <a:latin typeface="Arial"/>
                <a:cs typeface="Arial"/>
              </a:rPr>
              <a:t>tempo che gli adolescenti trascorrono al di fuori della scuola e della famiglia è un tempo lungo che spesso rischia di essere speso prevalentemente </a:t>
            </a:r>
            <a:r>
              <a:rPr lang="it-IT" sz="3400" dirty="0" smtClean="0">
                <a:latin typeface="Arial"/>
                <a:cs typeface="Arial"/>
              </a:rPr>
              <a:t>assorbito dalle tecnologie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400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400" dirty="0" smtClean="0">
                <a:latin typeface="Arial"/>
                <a:cs typeface="Arial"/>
              </a:rPr>
              <a:t>Il cosiddetto </a:t>
            </a:r>
            <a:r>
              <a:rPr lang="it-IT" sz="3400" dirty="0">
                <a:latin typeface="Arial"/>
                <a:cs typeface="Arial"/>
              </a:rPr>
              <a:t>“tempo libero” dovrebbe </a:t>
            </a:r>
            <a:r>
              <a:rPr lang="it-IT" sz="3400" dirty="0" smtClean="0">
                <a:latin typeface="Arial"/>
                <a:cs typeface="Arial"/>
              </a:rPr>
              <a:t>trascorrere invece </a:t>
            </a:r>
            <a:r>
              <a:rPr lang="it-IT" sz="3400" dirty="0">
                <a:latin typeface="Arial"/>
                <a:cs typeface="Arial"/>
              </a:rPr>
              <a:t>in maniera qualitativamente significativa, attraverso la capacità di stabilire relazioni in presenza adeguate. </a:t>
            </a:r>
            <a:endParaRPr lang="it-IT" sz="3400" dirty="0" smtClean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3400" dirty="0">
              <a:latin typeface="Arial"/>
              <a:cs typeface="Arial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3400" b="1" dirty="0" smtClean="0">
                <a:latin typeface="Arial"/>
                <a:cs typeface="Arial"/>
              </a:rPr>
              <a:t>L’obiettivo</a:t>
            </a:r>
            <a:r>
              <a:rPr lang="it-IT" sz="3400" dirty="0" smtClean="0">
                <a:latin typeface="Arial"/>
                <a:cs typeface="Arial"/>
              </a:rPr>
              <a:t> </a:t>
            </a:r>
            <a:r>
              <a:rPr lang="it-IT" sz="3400" dirty="0">
                <a:latin typeface="Arial"/>
                <a:cs typeface="Arial"/>
              </a:rPr>
              <a:t>di questo spazio laboratoriale è di accompagnare gli adolescenti a </a:t>
            </a:r>
            <a:r>
              <a:rPr lang="it-IT" sz="3400" b="1" dirty="0">
                <a:latin typeface="Arial"/>
                <a:cs typeface="Arial"/>
              </a:rPr>
              <a:t>comprendere cosa significhi essere e sentirsi parte di un gruppo </a:t>
            </a:r>
            <a:r>
              <a:rPr lang="it-IT" sz="3400" dirty="0">
                <a:latin typeface="Arial"/>
                <a:cs typeface="Arial"/>
              </a:rPr>
              <a:t>in maniera sana ed inclusiva, divenendo </a:t>
            </a:r>
            <a:r>
              <a:rPr lang="it-IT" sz="3400" b="1" dirty="0">
                <a:latin typeface="Arial"/>
                <a:cs typeface="Arial"/>
              </a:rPr>
              <a:t>consapevoli delle emozioni legate alla socialità</a:t>
            </a:r>
            <a:r>
              <a:rPr lang="it-IT" sz="3400" dirty="0">
                <a:latin typeface="Arial"/>
                <a:cs typeface="Arial"/>
              </a:rPr>
              <a:t>, all’</a:t>
            </a:r>
            <a:r>
              <a:rPr lang="it-IT" sz="3400" b="1" dirty="0">
                <a:latin typeface="Arial"/>
                <a:cs typeface="Arial"/>
              </a:rPr>
              <a:t>accettazione di </a:t>
            </a:r>
            <a:r>
              <a:rPr lang="it-IT" sz="3400" b="1" dirty="0" err="1">
                <a:latin typeface="Arial"/>
                <a:cs typeface="Arial"/>
              </a:rPr>
              <a:t>sè</a:t>
            </a:r>
            <a:r>
              <a:rPr lang="it-IT" sz="3400" b="1" dirty="0">
                <a:latin typeface="Arial"/>
                <a:cs typeface="Arial"/>
              </a:rPr>
              <a:t> </a:t>
            </a:r>
            <a:r>
              <a:rPr lang="it-IT" sz="3400" dirty="0">
                <a:latin typeface="Arial"/>
                <a:cs typeface="Arial"/>
              </a:rPr>
              <a:t>nello sport, nelle relazioni amicali, nel tempo libero attraverso esperienze di pratica corporea e motoria situazionali come </a:t>
            </a:r>
            <a:r>
              <a:rPr lang="it-IT" sz="3400" dirty="0" smtClean="0">
                <a:latin typeface="Arial"/>
                <a:cs typeface="Arial"/>
              </a:rPr>
              <a:t>teatro, judo</a:t>
            </a:r>
            <a:r>
              <a:rPr lang="it-IT" sz="3400" dirty="0">
                <a:latin typeface="Arial"/>
                <a:cs typeface="Arial"/>
              </a:rPr>
              <a:t>, body painting, danza educativa, ecc.</a:t>
            </a:r>
          </a:p>
          <a:p>
            <a:pPr marL="0" indent="0">
              <a:buNone/>
            </a:pP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17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2539"/>
            <a:ext cx="10515600" cy="1325563"/>
          </a:xfrm>
        </p:spPr>
        <p:txBody>
          <a:bodyPr/>
          <a:lstStyle/>
          <a:p>
            <a:r>
              <a:rPr lang="it-IT" b="1" dirty="0" err="1">
                <a:latin typeface="Arial"/>
                <a:cs typeface="Arial"/>
              </a:rPr>
              <a:t>UdRL</a:t>
            </a:r>
            <a:r>
              <a:rPr lang="it-IT" b="1" dirty="0">
                <a:latin typeface="Arial"/>
                <a:cs typeface="Arial"/>
              </a:rPr>
              <a:t> 4 : Le </a:t>
            </a:r>
            <a:r>
              <a:rPr lang="it-IT" b="1" dirty="0" smtClean="0">
                <a:latin typeface="Arial"/>
                <a:cs typeface="Arial"/>
              </a:rPr>
              <a:t>tecnologie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0141" y="1141326"/>
            <a:ext cx="11269611" cy="5716674"/>
          </a:xfrm>
        </p:spPr>
        <p:txBody>
          <a:bodyPr>
            <a:normAutofit fontScale="77500" lnSpcReduction="20000"/>
          </a:bodyPr>
          <a:lstStyle/>
          <a:p>
            <a:endParaRPr lang="it-IT" sz="29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900" dirty="0" smtClean="0">
                <a:latin typeface="Arial"/>
                <a:cs typeface="Arial"/>
              </a:rPr>
              <a:t>Gli adolescenti </a:t>
            </a:r>
            <a:r>
              <a:rPr lang="it-IT" sz="2900" dirty="0">
                <a:latin typeface="Arial"/>
                <a:cs typeface="Arial"/>
              </a:rPr>
              <a:t>hanno con le </a:t>
            </a:r>
            <a:r>
              <a:rPr lang="it-IT" sz="2900" dirty="0" smtClean="0">
                <a:latin typeface="Arial"/>
                <a:cs typeface="Arial"/>
              </a:rPr>
              <a:t>tecnologie un rapporto pervasivo il cui legame di significati è prevalentemente </a:t>
            </a:r>
            <a:r>
              <a:rPr lang="it-IT" sz="2900" dirty="0">
                <a:latin typeface="Arial"/>
                <a:cs typeface="Arial"/>
              </a:rPr>
              <a:t>sconosciuto agli adulti. Un </a:t>
            </a:r>
            <a:r>
              <a:rPr lang="it-IT" sz="2900" dirty="0" smtClean="0">
                <a:latin typeface="Arial"/>
                <a:cs typeface="Arial"/>
              </a:rPr>
              <a:t>cellulare di un adolescente costituisce un universo </a:t>
            </a:r>
            <a:r>
              <a:rPr lang="it-IT" sz="2900" dirty="0">
                <a:latin typeface="Arial"/>
                <a:cs typeface="Arial"/>
              </a:rPr>
              <a:t>sterminato </a:t>
            </a:r>
            <a:r>
              <a:rPr lang="it-IT" sz="2900" dirty="0" smtClean="0">
                <a:latin typeface="Arial"/>
                <a:cs typeface="Arial"/>
              </a:rPr>
              <a:t>di simboli, pensieri</a:t>
            </a:r>
            <a:r>
              <a:rPr lang="it-IT" sz="2900" dirty="0">
                <a:latin typeface="Arial"/>
                <a:cs typeface="Arial"/>
              </a:rPr>
              <a:t>, azioni, comportamenti fuori del controllo </a:t>
            </a:r>
            <a:r>
              <a:rPr lang="it-IT" sz="2900" dirty="0" smtClean="0">
                <a:latin typeface="Arial"/>
                <a:cs typeface="Arial"/>
              </a:rPr>
              <a:t>degli adulti.</a:t>
            </a:r>
            <a:endParaRPr lang="it-IT" sz="2900" i="1" dirty="0" smtClean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it-IT" sz="2900" i="1" dirty="0" smtClean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900" i="1" dirty="0" smtClean="0">
                <a:latin typeface="Arial"/>
                <a:cs typeface="Arial"/>
              </a:rPr>
              <a:t>Dal blog di un’adolescente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900" dirty="0" smtClean="0"/>
              <a:t>”il mio cellulare </a:t>
            </a:r>
            <a:r>
              <a:rPr lang="it-IT" sz="2900" dirty="0"/>
              <a:t>è l</a:t>
            </a:r>
            <a:r>
              <a:rPr lang="it-IT" sz="2900" dirty="0" smtClean="0"/>
              <a:t>a </a:t>
            </a:r>
            <a:r>
              <a:rPr lang="it-IT" sz="2900" dirty="0"/>
              <a:t>cassaforte minuscola </a:t>
            </a:r>
            <a:r>
              <a:rPr lang="it-IT" sz="2900" dirty="0" smtClean="0"/>
              <a:t>dei miei segreti, i miei legami </a:t>
            </a:r>
            <a:r>
              <a:rPr lang="it-IT" sz="2900" dirty="0"/>
              <a:t>con il </a:t>
            </a:r>
            <a:r>
              <a:rPr lang="it-IT" sz="2900" dirty="0" smtClean="0"/>
              <a:t>mondo</a:t>
            </a:r>
            <a:r>
              <a:rPr lang="it-IT" sz="2900" dirty="0"/>
              <a:t>:</a:t>
            </a:r>
            <a:r>
              <a:rPr lang="it-IT" sz="2900" dirty="0" smtClean="0"/>
              <a:t> </a:t>
            </a:r>
            <a:r>
              <a:rPr lang="it-IT" sz="2900" dirty="0"/>
              <a:t>catene, sms, squilli, chiamate, </a:t>
            </a:r>
            <a:r>
              <a:rPr lang="it-IT" sz="2900" dirty="0" smtClean="0"/>
              <a:t>mi bastano </a:t>
            </a:r>
            <a:r>
              <a:rPr lang="it-IT" sz="2900" dirty="0"/>
              <a:t>due </a:t>
            </a:r>
            <a:r>
              <a:rPr lang="it-IT" sz="2900" dirty="0" smtClean="0"/>
              <a:t>righe </a:t>
            </a:r>
            <a:r>
              <a:rPr lang="it-IT" sz="2900" dirty="0"/>
              <a:t>anche </a:t>
            </a:r>
            <a:r>
              <a:rPr lang="it-IT" sz="2900" dirty="0" smtClean="0"/>
              <a:t>una sola parola, mi basta </a:t>
            </a:r>
            <a:r>
              <a:rPr lang="it-IT" sz="2900" dirty="0"/>
              <a:t>una parola […] Quando il mio cellulare tace, io non appartengo. Sono un'ombra. Mi metto a digitare freneticamente per non scomparire".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900" dirty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900" dirty="0">
                <a:latin typeface="Arial"/>
                <a:cs typeface="Arial"/>
              </a:rPr>
              <a:t>L’educazione ha il </a:t>
            </a:r>
            <a:r>
              <a:rPr lang="it-IT" sz="2900" dirty="0" smtClean="0">
                <a:latin typeface="Arial"/>
                <a:cs typeface="Arial"/>
              </a:rPr>
              <a:t>compito di esplorare questi territori</a:t>
            </a:r>
            <a:r>
              <a:rPr lang="it-IT" sz="2900" dirty="0">
                <a:latin typeface="Arial"/>
                <a:cs typeface="Arial"/>
              </a:rPr>
              <a:t> </a:t>
            </a:r>
            <a:r>
              <a:rPr lang="it-IT" sz="2900" dirty="0" smtClean="0">
                <a:latin typeface="Arial"/>
                <a:cs typeface="Arial"/>
              </a:rPr>
              <a:t>per accedere ai loro linguaggi e per comprenderne visioni </a:t>
            </a:r>
            <a:r>
              <a:rPr lang="it-IT" sz="2900" dirty="0">
                <a:latin typeface="Arial"/>
                <a:cs typeface="Arial"/>
              </a:rPr>
              <a:t>e posizionamenti valoriali: denaro, potere, bellezza, ecc. </a:t>
            </a:r>
            <a:endParaRPr lang="it-IT" sz="2900" dirty="0" smtClean="0">
              <a:latin typeface="Arial"/>
              <a:cs typeface="Arial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it-IT" sz="2900" dirty="0" smtClean="0">
              <a:latin typeface="Arial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900" b="1" dirty="0" smtClean="0">
                <a:latin typeface="Arial"/>
                <a:cs typeface="Arial"/>
              </a:rPr>
              <a:t>L’obiettivo</a:t>
            </a:r>
            <a:r>
              <a:rPr lang="it-IT" sz="2900" dirty="0" smtClean="0">
                <a:latin typeface="Arial"/>
                <a:cs typeface="Arial"/>
              </a:rPr>
              <a:t> </a:t>
            </a:r>
            <a:r>
              <a:rPr lang="it-IT" sz="2900" dirty="0">
                <a:latin typeface="Arial"/>
                <a:cs typeface="Arial"/>
              </a:rPr>
              <a:t>di questo spazio laboratoriale è </a:t>
            </a:r>
            <a:r>
              <a:rPr lang="it-IT" sz="2900" b="1" dirty="0">
                <a:latin typeface="Arial"/>
                <a:cs typeface="Arial"/>
              </a:rPr>
              <a:t>tentare una comprensione della gerarchia dei valori degli adolescenti</a:t>
            </a:r>
            <a:r>
              <a:rPr lang="it-IT" sz="2900" dirty="0">
                <a:latin typeface="Arial"/>
                <a:cs typeface="Arial"/>
              </a:rPr>
              <a:t>, anche riferiti all’uso della rete per una relazione con le tecnologie più consapevole e critica</a:t>
            </a:r>
            <a:r>
              <a:rPr lang="it-IT" sz="2900" dirty="0" smtClean="0">
                <a:latin typeface="Arial"/>
                <a:cs typeface="Arial"/>
              </a:rPr>
              <a:t>.</a:t>
            </a:r>
            <a:endParaRPr lang="it-IT" sz="2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81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3009" y="25461"/>
            <a:ext cx="11355819" cy="875407"/>
          </a:xfrm>
        </p:spPr>
        <p:txBody>
          <a:bodyPr>
            <a:normAutofit/>
          </a:bodyPr>
          <a:lstStyle/>
          <a:p>
            <a:r>
              <a:rPr lang="it-IT" sz="2800" b="1" dirty="0" err="1">
                <a:latin typeface="Arial"/>
                <a:cs typeface="Arial"/>
              </a:rPr>
              <a:t>Artur</a:t>
            </a:r>
            <a:r>
              <a:rPr lang="it-IT" sz="2800" b="1" dirty="0">
                <a:latin typeface="Arial"/>
                <a:cs typeface="Arial"/>
              </a:rPr>
              <a:t> </a:t>
            </a:r>
            <a:r>
              <a:rPr lang="it-IT" sz="2800" b="1" dirty="0" smtClean="0">
                <a:latin typeface="Arial"/>
                <a:cs typeface="Arial"/>
              </a:rPr>
              <a:t>Lab</a:t>
            </a:r>
            <a:r>
              <a:rPr lang="it-IT" sz="2800" b="1" dirty="0">
                <a:latin typeface="Arial"/>
                <a:cs typeface="Arial"/>
              </a:rPr>
              <a:t/>
            </a:r>
            <a:br>
              <a:rPr lang="it-IT" sz="2800" b="1" dirty="0">
                <a:latin typeface="Arial"/>
                <a:cs typeface="Arial"/>
              </a:rPr>
            </a:br>
            <a:r>
              <a:rPr lang="it-IT" sz="2800" b="1" dirty="0" smtClean="0">
                <a:latin typeface="Arial"/>
                <a:cs typeface="Arial"/>
              </a:rPr>
              <a:t>struttura organizzativa: prototipo </a:t>
            </a:r>
            <a:r>
              <a:rPr lang="it-IT" sz="2800" b="1" dirty="0">
                <a:latin typeface="Arial"/>
                <a:cs typeface="Arial"/>
              </a:rPr>
              <a:t>di 24 ore per 8 </a:t>
            </a:r>
            <a:r>
              <a:rPr lang="it-IT" sz="2800" b="1" dirty="0" smtClean="0">
                <a:latin typeface="Arial"/>
                <a:cs typeface="Arial"/>
              </a:rPr>
              <a:t>incontri</a:t>
            </a:r>
            <a:endParaRPr lang="it-IT" sz="2800" dirty="0">
              <a:latin typeface="Arial"/>
              <a:cs typeface="Arial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477946"/>
              </p:ext>
            </p:extLst>
          </p:nvPr>
        </p:nvGraphicFramePr>
        <p:xfrm>
          <a:off x="206739" y="983849"/>
          <a:ext cx="11769296" cy="564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343"/>
                <a:gridCol w="3466316"/>
                <a:gridCol w="3053925"/>
                <a:gridCol w="871253"/>
                <a:gridCol w="1107524"/>
                <a:gridCol w="1461935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UdRL</a:t>
                      </a:r>
                      <a:r>
                        <a:rPr lang="it-IT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obiettivo</a:t>
                      </a:r>
                      <a:r>
                        <a:rPr lang="it-IT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contenuti</a:t>
                      </a:r>
                      <a:r>
                        <a:rPr lang="it-IT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attività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prodotto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Conduttore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 : La famiglia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(3h+3h)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1.Conoscere il proprio sé familiare e scoprire l’altro da sé.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2.Imparare a conoscere e </a:t>
                      </a:r>
                      <a:r>
                        <a:rPr lang="it-IT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ri</a:t>
                      </a:r>
                      <a:r>
                        <a:rPr lang="it-IT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-conoscere il proprio </a:t>
                      </a:r>
                      <a:r>
                        <a:rPr lang="it-IT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Sè</a:t>
                      </a:r>
                      <a:r>
                        <a:rPr lang="it-IT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e a dare un nome alle proprie emozioni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L’identità in adolescenza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L’accettazione di sé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La socialità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La costruzione di relazioni 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 emozioni in famiglia</a:t>
                      </a:r>
                      <a:r>
                        <a:rPr lang="it-IT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 : La scuola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(3h+3h)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1.Essere consapevole del proprio progetto di crescita formativo in termini di  apprendimento, motivazioni, socialità, autostima, autoefficacia.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2.Conoscere e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ri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-conoscere le emozioni legate al contesto di riferimento. </a:t>
                      </a:r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Conoscere e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ri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-conoscere le emozioni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imparare a gestirle e a contenerle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contrastare ed inibire le emozioni negative (violenza)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emozionarsi in….Amore</a:t>
                      </a:r>
                      <a:r>
                        <a:rPr lang="it-IT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 : Gruppo dei pari.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Tempo libero, sport, svago</a:t>
                      </a:r>
                      <a:endParaRPr lang="it-IT" sz="1400" b="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(3h+3h)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1.Cosa significa essere parte di un gruppo (accettazione/esclusione)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2.Essere consapevole delle emozioni legate alla socialità, all’accettazione di </a:t>
                      </a:r>
                      <a:r>
                        <a:rPr lang="it-IT" sz="1400" dirty="0" err="1">
                          <a:effectLst/>
                          <a:latin typeface="Arial"/>
                          <a:ea typeface="ＭＳ 明朝"/>
                          <a:cs typeface="Arial"/>
                        </a:rPr>
                        <a:t>sè</a:t>
                      </a:r>
                      <a:r>
                        <a:rPr lang="it-IT" sz="14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 nello sport, nelle relazioni amicali , nel tempo libero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Il gruppo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 dinamiche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 linguaggi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 riti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 icone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 componenti</a:t>
                      </a: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 ruoli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 : TECNOLOGIE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(3h+3h)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1.Conoscere possibilità e dei rischi della rete.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2.Diventare un utilizzatore consapevole e capace di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autoproteggersi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La rete/ Il mio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smartphone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/ Le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app</a:t>
                      </a:r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che utilizzo/I </a:t>
                      </a:r>
                      <a:r>
                        <a:rPr lang="it-IT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socialnetwork</a:t>
                      </a:r>
                      <a:endParaRPr lang="it-IT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/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Le relazioni virtuali/I rischi </a:t>
                      </a:r>
                    </a:p>
                    <a:p>
                      <a:r>
                        <a:rPr lang="it-IT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Strategie di utilizzo e di autocontrollo</a:t>
                      </a:r>
                      <a:r>
                        <a:rPr lang="it-IT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it-IT" sz="1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363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147" y="11475"/>
            <a:ext cx="11476383" cy="1325563"/>
          </a:xfrm>
        </p:spPr>
        <p:txBody>
          <a:bodyPr/>
          <a:lstStyle/>
          <a:p>
            <a:r>
              <a:rPr lang="it-IT" b="1" i="1" dirty="0">
                <a:latin typeface="Arial"/>
                <a:cs typeface="Arial"/>
              </a:rPr>
              <a:t>Schema operativo di ciascun laboratorio</a:t>
            </a:r>
            <a:r>
              <a:rPr lang="it-IT" b="1" i="1" dirty="0" smtClean="0">
                <a:latin typeface="Arial"/>
                <a:cs typeface="Arial"/>
              </a:rPr>
              <a:t>: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dirty="0" err="1" smtClean="0"/>
              <a:t>Warm</a:t>
            </a:r>
            <a:r>
              <a:rPr lang="it-IT" dirty="0"/>
              <a:t>-up: proposta del tema</a:t>
            </a:r>
          </a:p>
          <a:p>
            <a:pPr lvl="0"/>
            <a:r>
              <a:rPr lang="it-IT" dirty="0"/>
              <a:t>Video/corto metraggio che pone il tema di riflessione</a:t>
            </a:r>
          </a:p>
          <a:p>
            <a:pPr lvl="0"/>
            <a:r>
              <a:rPr lang="it-IT" dirty="0"/>
              <a:t>Attività riflessiva (non strutturata) in </a:t>
            </a:r>
            <a:r>
              <a:rPr lang="it-IT" dirty="0" err="1"/>
              <a:t>circle</a:t>
            </a:r>
            <a:r>
              <a:rPr lang="it-IT" dirty="0"/>
              <a:t>-time con i ragazzi </a:t>
            </a:r>
          </a:p>
          <a:p>
            <a:pPr lvl="0"/>
            <a:r>
              <a:rPr lang="it-IT" dirty="0"/>
              <a:t>Attività laboratoriale (strutturata)</a:t>
            </a:r>
          </a:p>
          <a:p>
            <a:pPr lvl="0"/>
            <a:r>
              <a:rPr lang="it-IT" dirty="0"/>
              <a:t>De-briefing</a:t>
            </a:r>
          </a:p>
          <a:p>
            <a:pPr lvl="0"/>
            <a:r>
              <a:rPr lang="it-IT" dirty="0"/>
              <a:t>Produzione di un attività (corporea, motoria, visuale) da parte dei ragazzi a fine </a:t>
            </a:r>
            <a:r>
              <a:rPr lang="it-IT" dirty="0" err="1"/>
              <a:t>UdRL</a:t>
            </a:r>
            <a:r>
              <a:rPr lang="it-IT" dirty="0"/>
              <a:t> o al termine di tutto il Lab (tipo spot di 3 min.)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064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76825"/>
            <a:ext cx="10515600" cy="104768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Arial"/>
                <a:cs typeface="Arial"/>
              </a:rPr>
              <a:t>Risultati e vantaggi attesi dagli ARTUR LAB: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49294"/>
            <a:ext cx="10515600" cy="5164745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Arial"/>
                <a:cs typeface="Arial"/>
              </a:rPr>
              <a:t>Maggior</a:t>
            </a:r>
            <a:r>
              <a:rPr lang="it-IT" dirty="0" smtClean="0">
                <a:latin typeface="Arial"/>
                <a:cs typeface="Arial"/>
              </a:rPr>
              <a:t> “ingaggio” e </a:t>
            </a:r>
            <a:r>
              <a:rPr lang="it-IT" b="1" dirty="0" smtClean="0">
                <a:latin typeface="Arial"/>
                <a:cs typeface="Arial"/>
              </a:rPr>
              <a:t>aderenza sociale </a:t>
            </a:r>
            <a:r>
              <a:rPr lang="it-IT" dirty="0" smtClean="0">
                <a:latin typeface="Arial"/>
                <a:cs typeface="Arial"/>
              </a:rPr>
              <a:t>anche ai percorsi curricolari da parte degli studenti coinvolti nei laboratori</a:t>
            </a:r>
          </a:p>
          <a:p>
            <a:r>
              <a:rPr lang="it-IT" b="1" dirty="0" smtClean="0">
                <a:latin typeface="Arial"/>
                <a:cs typeface="Arial"/>
              </a:rPr>
              <a:t>restituzione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>
                <a:latin typeface="Arial"/>
                <a:cs typeface="Arial"/>
              </a:rPr>
              <a:t>agli </a:t>
            </a:r>
            <a:r>
              <a:rPr lang="it-IT" dirty="0" smtClean="0">
                <a:latin typeface="Arial"/>
                <a:cs typeface="Arial"/>
              </a:rPr>
              <a:t>insegnanti, attraverso quaderni, </a:t>
            </a:r>
            <a:r>
              <a:rPr lang="it-IT" dirty="0" err="1" smtClean="0">
                <a:latin typeface="Arial"/>
                <a:cs typeface="Arial"/>
              </a:rPr>
              <a:t>storyboard</a:t>
            </a:r>
            <a:r>
              <a:rPr lang="it-IT" dirty="0" smtClean="0">
                <a:latin typeface="Arial"/>
                <a:cs typeface="Arial"/>
              </a:rPr>
              <a:t> ed osservazioni sui singoli alunni, di una </a:t>
            </a:r>
            <a:r>
              <a:rPr lang="it-IT" b="1" dirty="0">
                <a:latin typeface="Arial"/>
                <a:cs typeface="Arial"/>
              </a:rPr>
              <a:t>visione più ampia dei vissuti dei loro studenti</a:t>
            </a:r>
            <a:r>
              <a:rPr lang="it-IT" dirty="0">
                <a:latin typeface="Arial"/>
                <a:cs typeface="Arial"/>
              </a:rPr>
              <a:t> che spesso la “situazione laboratoriale” per sua stessa natura rivela. </a:t>
            </a:r>
            <a:endParaRPr lang="it-IT" dirty="0" smtClean="0">
              <a:latin typeface="Arial"/>
              <a:cs typeface="Arial"/>
            </a:endParaRPr>
          </a:p>
          <a:p>
            <a:r>
              <a:rPr lang="it-IT" dirty="0">
                <a:latin typeface="Arial"/>
                <a:cs typeface="Arial"/>
              </a:rPr>
              <a:t>m</a:t>
            </a:r>
            <a:r>
              <a:rPr lang="it-IT" dirty="0" smtClean="0">
                <a:latin typeface="Arial"/>
                <a:cs typeface="Arial"/>
              </a:rPr>
              <a:t>igliore </a:t>
            </a:r>
            <a:r>
              <a:rPr lang="it-IT" b="1" dirty="0" smtClean="0">
                <a:latin typeface="Arial"/>
                <a:cs typeface="Arial"/>
              </a:rPr>
              <a:t>comprensione </a:t>
            </a:r>
            <a:r>
              <a:rPr lang="it-IT" b="1" dirty="0">
                <a:latin typeface="Arial"/>
                <a:cs typeface="Arial"/>
              </a:rPr>
              <a:t>di aspetti sottesi alla interpretazione del “rischio” </a:t>
            </a:r>
            <a:r>
              <a:rPr lang="it-IT" dirty="0">
                <a:latin typeface="Arial"/>
                <a:cs typeface="Arial"/>
              </a:rPr>
              <a:t>al fine di predisporre azioni e interventi mirati che siano in grado di </a:t>
            </a:r>
            <a:r>
              <a:rPr lang="it-IT" b="1" dirty="0" smtClean="0">
                <a:latin typeface="Arial"/>
                <a:cs typeface="Arial"/>
              </a:rPr>
              <a:t>individuare</a:t>
            </a:r>
            <a:r>
              <a:rPr lang="it-IT" dirty="0" smtClean="0">
                <a:latin typeface="Arial"/>
                <a:cs typeface="Arial"/>
              </a:rPr>
              <a:t> in un prossimo futuro </a:t>
            </a:r>
            <a:r>
              <a:rPr lang="it-IT" dirty="0">
                <a:latin typeface="Arial"/>
                <a:cs typeface="Arial"/>
              </a:rPr>
              <a:t>“</a:t>
            </a:r>
            <a:r>
              <a:rPr lang="it-IT" b="1" dirty="0">
                <a:latin typeface="Arial"/>
                <a:cs typeface="Arial"/>
              </a:rPr>
              <a:t>indicatori di rischio</a:t>
            </a:r>
            <a:r>
              <a:rPr lang="it-IT" dirty="0">
                <a:latin typeface="Arial"/>
                <a:cs typeface="Arial"/>
              </a:rPr>
              <a:t>” più precoci e </a:t>
            </a:r>
            <a:r>
              <a:rPr lang="it-IT" dirty="0" smtClean="0">
                <a:latin typeface="Arial"/>
                <a:cs typeface="Arial"/>
              </a:rPr>
              <a:t>focalizzati nel corso di successive annualità del progetto.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997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32912"/>
            <a:ext cx="10515600" cy="880533"/>
          </a:xfrm>
        </p:spPr>
        <p:txBody>
          <a:bodyPr/>
          <a:lstStyle/>
          <a:p>
            <a:r>
              <a:rPr lang="it-IT" b="1" dirty="0" smtClean="0">
                <a:latin typeface="Arial"/>
                <a:cs typeface="Arial"/>
              </a:rPr>
              <a:t>Team degli </a:t>
            </a:r>
            <a:r>
              <a:rPr lang="it-IT" b="1" dirty="0" err="1">
                <a:latin typeface="Arial"/>
                <a:cs typeface="Arial"/>
              </a:rPr>
              <a:t>A</a:t>
            </a:r>
            <a:r>
              <a:rPr lang="it-IT" b="1" dirty="0" err="1" smtClean="0">
                <a:latin typeface="Arial"/>
                <a:cs typeface="Arial"/>
              </a:rPr>
              <a:t>rtur</a:t>
            </a:r>
            <a:r>
              <a:rPr lang="it-IT" b="1" dirty="0" smtClean="0">
                <a:latin typeface="Arial"/>
                <a:cs typeface="Arial"/>
              </a:rPr>
              <a:t> lab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81824"/>
            <a:ext cx="10515600" cy="5160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b="1" dirty="0"/>
              <a:t>Pasqualina Buono</a:t>
            </a:r>
            <a:r>
              <a:rPr lang="it-IT" dirty="0"/>
              <a:t>, </a:t>
            </a:r>
            <a:r>
              <a:rPr lang="it-IT" b="1" dirty="0"/>
              <a:t>Domenico </a:t>
            </a:r>
            <a:r>
              <a:rPr lang="it-IT" b="1" dirty="0" err="1"/>
              <a:t>Tafuri</a:t>
            </a:r>
            <a:r>
              <a:rPr lang="it-IT" dirty="0"/>
              <a:t>, </a:t>
            </a:r>
            <a:r>
              <a:rPr lang="it-IT" b="1" dirty="0"/>
              <a:t>Giuliana Valerio</a:t>
            </a:r>
            <a:r>
              <a:rPr lang="it-IT" dirty="0"/>
              <a:t>, </a:t>
            </a:r>
            <a:r>
              <a:rPr lang="it-IT" b="1" dirty="0"/>
              <a:t>Luisa </a:t>
            </a:r>
            <a:r>
              <a:rPr lang="it-IT" b="1" dirty="0" err="1"/>
              <a:t>Varriale</a:t>
            </a:r>
            <a:r>
              <a:rPr lang="it-IT" dirty="0"/>
              <a:t>, </a:t>
            </a:r>
            <a:r>
              <a:rPr lang="it-IT" b="1" dirty="0"/>
              <a:t>Paola </a:t>
            </a:r>
            <a:r>
              <a:rPr lang="it-IT" b="1" dirty="0" smtClean="0"/>
              <a:t>Briganti, Cesare Moreno (Docenti </a:t>
            </a:r>
            <a:r>
              <a:rPr lang="it-IT" b="1" dirty="0" err="1" smtClean="0"/>
              <a:t>DiSMEB</a:t>
            </a:r>
            <a:r>
              <a:rPr lang="it-IT" b="1" dirty="0" smtClean="0"/>
              <a:t> e componenti CTS ARTUR)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 smtClean="0"/>
              <a:t>Rosaria </a:t>
            </a:r>
            <a:r>
              <a:rPr lang="it-IT" b="1" dirty="0" err="1"/>
              <a:t>Menafro</a:t>
            </a:r>
            <a:r>
              <a:rPr lang="it-IT" dirty="0"/>
              <a:t>, </a:t>
            </a:r>
            <a:r>
              <a:rPr lang="it-IT" i="1" dirty="0"/>
              <a:t>coordinamento psicoterapeutico</a:t>
            </a:r>
          </a:p>
          <a:p>
            <a:pPr marL="0" indent="0">
              <a:buNone/>
            </a:pPr>
            <a:r>
              <a:rPr lang="it-IT" b="1" dirty="0" smtClean="0"/>
              <a:t>Ivano Ambra</a:t>
            </a:r>
            <a:r>
              <a:rPr lang="it-IT" dirty="0" smtClean="0"/>
              <a:t>, </a:t>
            </a:r>
            <a:r>
              <a:rPr lang="it-IT" i="1" dirty="0" smtClean="0"/>
              <a:t>psicologo e psicoterapeuta</a:t>
            </a:r>
          </a:p>
          <a:p>
            <a:pPr marL="0" indent="0">
              <a:buNone/>
            </a:pPr>
            <a:r>
              <a:rPr lang="it-IT" b="1" smtClean="0"/>
              <a:t>Anita </a:t>
            </a:r>
            <a:r>
              <a:rPr lang="it-IT" b="1" dirty="0" smtClean="0"/>
              <a:t>Di Vaio</a:t>
            </a:r>
            <a:r>
              <a:rPr lang="it-IT" dirty="0" smtClean="0"/>
              <a:t>, </a:t>
            </a:r>
            <a:r>
              <a:rPr lang="it-IT" i="1" dirty="0" smtClean="0"/>
              <a:t>pedagogista</a:t>
            </a:r>
          </a:p>
          <a:p>
            <a:pPr marL="0" indent="0">
              <a:buNone/>
            </a:pPr>
            <a:r>
              <a:rPr lang="it-IT" b="1" dirty="0" smtClean="0"/>
              <a:t>Alessandro Ciccarelli</a:t>
            </a:r>
            <a:r>
              <a:rPr lang="it-IT" dirty="0" smtClean="0"/>
              <a:t>, </a:t>
            </a:r>
            <a:r>
              <a:rPr lang="it-IT" i="1" dirty="0" smtClean="0"/>
              <a:t>laureato in </a:t>
            </a:r>
            <a:r>
              <a:rPr lang="it-IT" i="1" dirty="0"/>
              <a:t>S</a:t>
            </a:r>
            <a:r>
              <a:rPr lang="it-IT" i="1" dirty="0" smtClean="0"/>
              <a:t>cienze </a:t>
            </a:r>
            <a:r>
              <a:rPr lang="it-IT" i="1" dirty="0"/>
              <a:t>M</a:t>
            </a:r>
            <a:r>
              <a:rPr lang="it-IT" i="1" dirty="0" smtClean="0"/>
              <a:t>otorie</a:t>
            </a:r>
          </a:p>
          <a:p>
            <a:pPr marL="0" indent="0">
              <a:buNone/>
            </a:pPr>
            <a:r>
              <a:rPr lang="it-IT" b="1" dirty="0" smtClean="0"/>
              <a:t>Luigi </a:t>
            </a:r>
            <a:r>
              <a:rPr lang="it-IT" b="1" dirty="0" err="1" smtClean="0"/>
              <a:t>Aruta</a:t>
            </a:r>
            <a:r>
              <a:rPr lang="it-IT" dirty="0" smtClean="0"/>
              <a:t>, </a:t>
            </a:r>
            <a:r>
              <a:rPr lang="it-IT" i="1" dirty="0" err="1" smtClean="0"/>
              <a:t>danzaeducatore</a:t>
            </a:r>
            <a:endParaRPr lang="it-IT" i="1" dirty="0" smtClean="0"/>
          </a:p>
          <a:p>
            <a:pPr marL="0" indent="0">
              <a:buNone/>
            </a:pPr>
            <a:r>
              <a:rPr lang="it-IT" b="1" dirty="0" smtClean="0"/>
              <a:t>Davide Bozza</a:t>
            </a:r>
            <a:r>
              <a:rPr lang="it-IT" dirty="0" smtClean="0"/>
              <a:t>, </a:t>
            </a:r>
            <a:r>
              <a:rPr lang="it-IT" i="1" dirty="0" smtClean="0"/>
              <a:t>illustratore e disegnatore</a:t>
            </a:r>
          </a:p>
          <a:p>
            <a:pPr marL="0" indent="0">
              <a:buNone/>
            </a:pPr>
            <a:r>
              <a:rPr lang="it-IT" b="1" dirty="0" smtClean="0"/>
              <a:t>Raffaele Napolitano, </a:t>
            </a:r>
            <a:r>
              <a:rPr lang="it-IT" i="1" dirty="0" smtClean="0"/>
              <a:t>laureato </a:t>
            </a:r>
            <a:r>
              <a:rPr lang="it-IT" i="1" dirty="0"/>
              <a:t>in Scienze </a:t>
            </a:r>
            <a:r>
              <a:rPr lang="it-IT" i="1" dirty="0" smtClean="0"/>
              <a:t>Motorie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Andrea Salomone</a:t>
            </a:r>
            <a:r>
              <a:rPr lang="it-IT" dirty="0" smtClean="0"/>
              <a:t>, </a:t>
            </a:r>
            <a:r>
              <a:rPr lang="it-IT" i="1" dirty="0" smtClean="0"/>
              <a:t>attore</a:t>
            </a:r>
          </a:p>
          <a:p>
            <a:pPr marL="0" indent="0">
              <a:buNone/>
            </a:pPr>
            <a:r>
              <a:rPr lang="it-IT" b="1" dirty="0" smtClean="0"/>
              <a:t>Paolo </a:t>
            </a:r>
            <a:r>
              <a:rPr lang="it-IT" b="1" dirty="0" err="1" smtClean="0"/>
              <a:t>Anganella</a:t>
            </a:r>
            <a:r>
              <a:rPr lang="it-IT" dirty="0" smtClean="0"/>
              <a:t>, </a:t>
            </a:r>
            <a:r>
              <a:rPr lang="it-IT" i="1" dirty="0" smtClean="0"/>
              <a:t>autore testi e attore</a:t>
            </a:r>
          </a:p>
          <a:p>
            <a:pPr marL="0" indent="0">
              <a:buNone/>
            </a:pPr>
            <a:r>
              <a:rPr lang="it-IT" b="1" dirty="0" smtClean="0"/>
              <a:t>Giuseppe Sorvillo</a:t>
            </a:r>
            <a:r>
              <a:rPr lang="it-IT" dirty="0" smtClean="0"/>
              <a:t>,</a:t>
            </a:r>
            <a:r>
              <a:rPr lang="it-IT" i="1" dirty="0" smtClean="0"/>
              <a:t> attore</a:t>
            </a:r>
          </a:p>
          <a:p>
            <a:pPr marL="0" indent="0">
              <a:buNone/>
            </a:pPr>
            <a:r>
              <a:rPr lang="it-IT" b="1" dirty="0" smtClean="0"/>
              <a:t>Enzo Piacciano</a:t>
            </a:r>
            <a:r>
              <a:rPr lang="it-IT" dirty="0" smtClean="0"/>
              <a:t>, </a:t>
            </a:r>
            <a:r>
              <a:rPr lang="it-IT" i="1" dirty="0" smtClean="0"/>
              <a:t>esperto multimediale</a:t>
            </a:r>
          </a:p>
          <a:p>
            <a:pPr marL="0" indent="0">
              <a:buNone/>
            </a:pPr>
            <a:r>
              <a:rPr lang="it-IT" b="1" dirty="0" smtClean="0"/>
              <a:t>Anna Esposito</a:t>
            </a:r>
            <a:r>
              <a:rPr lang="it-IT" i="1" dirty="0" smtClean="0"/>
              <a:t>, Formatrice esperta in dispersione scolastica</a:t>
            </a:r>
          </a:p>
          <a:p>
            <a:pPr marL="0" indent="0">
              <a:buNone/>
            </a:pPr>
            <a:r>
              <a:rPr lang="it-IT" b="1" dirty="0" smtClean="0"/>
              <a:t>Valeria Ferra</a:t>
            </a:r>
            <a:r>
              <a:rPr lang="it-IT" i="1" dirty="0" smtClean="0"/>
              <a:t>, Psicologa, educatrice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045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0375" y="0"/>
            <a:ext cx="10893425" cy="1182688"/>
          </a:xfrm>
        </p:spPr>
        <p:txBody>
          <a:bodyPr/>
          <a:lstStyle/>
          <a:p>
            <a:r>
              <a:rPr lang="it-IT" b="1" dirty="0" err="1" smtClean="0">
                <a:latin typeface="Arial"/>
                <a:cs typeface="Arial"/>
              </a:rPr>
              <a:t>Outcomes</a:t>
            </a:r>
            <a:r>
              <a:rPr lang="it-IT" b="1" dirty="0" smtClean="0">
                <a:latin typeface="Arial"/>
                <a:cs typeface="Arial"/>
              </a:rPr>
              <a:t> della giornata: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2250"/>
            <a:ext cx="10515600" cy="4684713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/>
              <a:t>Condivisione e co-progettazione </a:t>
            </a:r>
            <a:r>
              <a:rPr lang="it-IT" sz="3200" dirty="0" smtClean="0"/>
              <a:t>della proposta ARTUR LAB, chi deciderà di abbracciarla:</a:t>
            </a:r>
          </a:p>
          <a:p>
            <a:pPr marL="0" indent="0">
              <a:buNone/>
            </a:pPr>
            <a:endParaRPr lang="it-IT" sz="3200" dirty="0"/>
          </a:p>
          <a:p>
            <a:r>
              <a:rPr lang="it-IT" sz="3200" dirty="0" smtClean="0"/>
              <a:t>Fondatori </a:t>
            </a:r>
            <a:r>
              <a:rPr lang="it-IT" sz="3200" dirty="0"/>
              <a:t>della </a:t>
            </a:r>
            <a:r>
              <a:rPr lang="it-IT" sz="3200" dirty="0" smtClean="0"/>
              <a:t>rete ARTUR </a:t>
            </a:r>
            <a:r>
              <a:rPr lang="it-IT" sz="3200" dirty="0"/>
              <a:t>e nodi del laboratorio </a:t>
            </a:r>
            <a:r>
              <a:rPr lang="it-IT" sz="3200" dirty="0" smtClean="0"/>
              <a:t>diffuso</a:t>
            </a:r>
          </a:p>
          <a:p>
            <a:r>
              <a:rPr lang="it-IT" sz="3200" dirty="0" smtClean="0"/>
              <a:t>Co-produttori di materiali e attività laboratoriali</a:t>
            </a:r>
            <a:endParaRPr lang="it-IT" sz="3200" dirty="0"/>
          </a:p>
          <a:p>
            <a:r>
              <a:rPr lang="it-IT" sz="3200" dirty="0" smtClean="0"/>
              <a:t>Attori in </a:t>
            </a:r>
            <a:r>
              <a:rPr lang="it-IT" sz="3200" dirty="0"/>
              <a:t>un percorso di ricerca-intervento</a:t>
            </a:r>
          </a:p>
          <a:p>
            <a:r>
              <a:rPr lang="it-IT" sz="3200" dirty="0"/>
              <a:t>Co-autori dei prodotti </a:t>
            </a:r>
            <a:r>
              <a:rPr lang="it-IT" sz="3200" dirty="0" smtClean="0"/>
              <a:t>di ricerca e articoli scientifici </a:t>
            </a:r>
            <a:r>
              <a:rPr lang="it-IT" sz="3200" dirty="0"/>
              <a:t>che ne </a:t>
            </a:r>
            <a:r>
              <a:rPr lang="it-IT" sz="3200" dirty="0" smtClean="0"/>
              <a:t>discenderanno</a:t>
            </a:r>
            <a:endParaRPr lang="it-IT" sz="3200" dirty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410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4000" y="418275"/>
            <a:ext cx="1049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Costrutto</a:t>
            </a:r>
            <a:r>
              <a:rPr lang="en-US" sz="36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di </a:t>
            </a:r>
            <a:r>
              <a:rPr lang="en-US" sz="3600" b="1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rischio</a:t>
            </a:r>
            <a:endParaRPr lang="en-US" sz="28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193" y="1460809"/>
            <a:ext cx="10549053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NON SEMPRE RICONDUCIBILE A SOGGETTI, CONTESTI E CIRCOSTANZE DETERMINATE</a:t>
            </a:r>
          </a:p>
          <a:p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SI ANNIDA NELLE SITUAZIONI PIU’ VARIE ED IMPREVISTE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PUO’ FAR RIFERIMENTO A:</a:t>
            </a:r>
          </a:p>
          <a:p>
            <a:pPr marL="342900" indent="-342900">
              <a:buFont typeface="Wingdings" charset="2"/>
              <a:buChar char="Ø"/>
            </a:pPr>
            <a:endParaRPr lang="en-US" sz="24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Wingdings" charset="2"/>
              <a:buChar char="Ø"/>
            </a:pPr>
            <a:endParaRPr lang="en-US" sz="24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 algn="ctr">
              <a:buFont typeface="Wingdings" charset="2"/>
              <a:buChar char="§"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EMOZIONI MAL GESTITE</a:t>
            </a:r>
          </a:p>
          <a:p>
            <a:pPr marL="342900" indent="-342900" algn="ctr">
              <a:buFont typeface="Wingdings" charset="2"/>
              <a:buChar char="§"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DISCONTINUITA’ TRA MODELLI EDUCATIVI FAMILIARI E SCOLASTICI</a:t>
            </a:r>
          </a:p>
          <a:p>
            <a:pPr marL="342900" indent="-342900" algn="ctr">
              <a:buFont typeface="Wingdings" charset="2"/>
              <a:buChar char="§"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PROCESSI PERSONALI E SOCIALI INCERTI</a:t>
            </a:r>
          </a:p>
          <a:p>
            <a:pPr marL="342900" indent="-342900" algn="ctr">
              <a:buFont typeface="Wingdings" charset="2"/>
              <a:buChar char="§"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USO INCONTROLLATO DELLE TECNOLOGIE</a:t>
            </a:r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704" y="157407"/>
            <a:ext cx="3022395" cy="95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9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737" y="1460809"/>
            <a:ext cx="114012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Spostare</a:t>
            </a:r>
            <a:r>
              <a:rPr lang="en-US" sz="2800" dirty="0" smtClean="0"/>
              <a:t> </a:t>
            </a:r>
            <a:r>
              <a:rPr lang="en-US" sz="2800" dirty="0" err="1" smtClean="0"/>
              <a:t>l’analisi</a:t>
            </a:r>
            <a:r>
              <a:rPr lang="en-US" sz="2800" dirty="0" smtClean="0"/>
              <a:t> del </a:t>
            </a:r>
            <a:r>
              <a:rPr lang="en-US" sz="2800" dirty="0" err="1" smtClean="0"/>
              <a:t>rischio</a:t>
            </a:r>
            <a:r>
              <a:rPr lang="en-US" sz="2800" dirty="0" smtClean="0"/>
              <a:t> da chi </a:t>
            </a:r>
            <a:r>
              <a:rPr lang="en-US" sz="2800" b="1" dirty="0" smtClean="0"/>
              <a:t>“lo vive” </a:t>
            </a:r>
            <a:r>
              <a:rPr lang="en-US" sz="2800" dirty="0" smtClean="0"/>
              <a:t>a chi </a:t>
            </a:r>
            <a:r>
              <a:rPr lang="en-US" sz="2800" b="1" dirty="0" smtClean="0"/>
              <a:t>“lo </a:t>
            </a:r>
            <a:r>
              <a:rPr lang="en-US" sz="2800" b="1" dirty="0" err="1" smtClean="0"/>
              <a:t>osserva</a:t>
            </a:r>
            <a:r>
              <a:rPr lang="en-US" sz="2800" b="1" dirty="0" smtClean="0"/>
              <a:t>”.</a:t>
            </a:r>
          </a:p>
          <a:p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b="1" dirty="0" err="1"/>
              <a:t>Dotare</a:t>
            </a:r>
            <a:r>
              <a:rPr lang="en-US" sz="2800" b="1" dirty="0"/>
              <a:t> </a:t>
            </a:r>
            <a:r>
              <a:rPr lang="en-US" sz="2800" b="1" dirty="0" err="1"/>
              <a:t>gli</a:t>
            </a:r>
            <a:r>
              <a:rPr lang="en-US" sz="2800" b="1" dirty="0"/>
              <a:t> </a:t>
            </a:r>
            <a:r>
              <a:rPr lang="en-US" sz="2800" b="1" dirty="0" err="1"/>
              <a:t>adulti</a:t>
            </a:r>
            <a:r>
              <a:rPr lang="en-US" sz="2800" b="1" dirty="0"/>
              <a:t> </a:t>
            </a:r>
            <a:r>
              <a:rPr lang="en-US" sz="2800" dirty="0" err="1"/>
              <a:t>responsabili</a:t>
            </a:r>
            <a:r>
              <a:rPr lang="en-US" sz="2800" dirty="0"/>
              <a:t> (</a:t>
            </a:r>
            <a:r>
              <a:rPr lang="en-US" sz="2800" dirty="0" err="1"/>
              <a:t>genitori</a:t>
            </a:r>
            <a:r>
              <a:rPr lang="en-US" sz="2800" dirty="0"/>
              <a:t>, </a:t>
            </a:r>
            <a:r>
              <a:rPr lang="en-US" sz="2800" dirty="0" err="1"/>
              <a:t>insegnanti</a:t>
            </a:r>
            <a:r>
              <a:rPr lang="en-US" sz="2800" dirty="0"/>
              <a:t>, </a:t>
            </a:r>
            <a:r>
              <a:rPr lang="en-US" sz="2800" dirty="0" err="1"/>
              <a:t>educatori</a:t>
            </a:r>
            <a:r>
              <a:rPr lang="en-US" sz="2800" dirty="0"/>
              <a:t>) di </a:t>
            </a:r>
            <a:r>
              <a:rPr lang="en-US" sz="2800" b="1" dirty="0" err="1"/>
              <a:t>lenti</a:t>
            </a:r>
            <a:r>
              <a:rPr lang="en-US" sz="2800" b="1" dirty="0"/>
              <a:t> </a:t>
            </a:r>
            <a:r>
              <a:rPr lang="en-US" sz="2800" b="1" dirty="0" err="1" smtClean="0"/>
              <a:t>più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sensibili</a:t>
            </a:r>
            <a:r>
              <a:rPr lang="en-US" sz="2800" b="1" dirty="0" smtClean="0"/>
              <a:t> </a:t>
            </a:r>
            <a:r>
              <a:rPr lang="en-US" sz="2800" dirty="0" err="1"/>
              <a:t>capaci</a:t>
            </a:r>
            <a:r>
              <a:rPr lang="en-US" sz="2800" dirty="0"/>
              <a:t> di </a:t>
            </a:r>
            <a:r>
              <a:rPr lang="en-US" sz="2800" dirty="0" err="1"/>
              <a:t>osservare</a:t>
            </a:r>
            <a:r>
              <a:rPr lang="en-US" sz="2800" dirty="0"/>
              <a:t> </a:t>
            </a:r>
            <a:r>
              <a:rPr lang="en-US" sz="2800" dirty="0" err="1"/>
              <a:t>gli</a:t>
            </a:r>
            <a:r>
              <a:rPr lang="en-US" sz="2800" dirty="0"/>
              <a:t> </a:t>
            </a:r>
            <a:r>
              <a:rPr lang="it-IT" sz="2800" dirty="0"/>
              <a:t>adolescenti del nostro tempo, nei </a:t>
            </a:r>
            <a:r>
              <a:rPr lang="it-IT" sz="2800" b="1" dirty="0"/>
              <a:t>loro reali momenti di vita</a:t>
            </a:r>
            <a:r>
              <a:rPr lang="it-IT" sz="2800" dirty="0"/>
              <a:t>, soprattutto cercando di entrare nel loro sistema di emozioni, di valori e (</a:t>
            </a:r>
            <a:r>
              <a:rPr lang="it-IT" sz="2800" dirty="0" err="1"/>
              <a:t>dis</a:t>
            </a:r>
            <a:r>
              <a:rPr lang="it-IT" sz="2800" dirty="0"/>
              <a:t>)valori di riferimento, di comportamenti</a:t>
            </a:r>
            <a:r>
              <a:rPr lang="it-IT" sz="2800" dirty="0" smtClean="0"/>
              <a:t>.</a:t>
            </a:r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 err="1" smtClean="0"/>
              <a:t>Strutturare</a:t>
            </a:r>
            <a:r>
              <a:rPr lang="en-US" sz="2800" dirty="0" smtClean="0"/>
              <a:t> </a:t>
            </a:r>
            <a:r>
              <a:rPr lang="en-US" sz="2800" b="1" dirty="0" err="1" smtClean="0"/>
              <a:t>percorsi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laboratoriali</a:t>
            </a:r>
            <a:r>
              <a:rPr lang="en-US" sz="2800" b="1" dirty="0" smtClean="0"/>
              <a:t> </a:t>
            </a:r>
            <a:r>
              <a:rPr lang="en-US" sz="2800" dirty="0"/>
              <a:t>di </a:t>
            </a:r>
            <a:r>
              <a:rPr lang="en-US" sz="2800" dirty="0" err="1" smtClean="0"/>
              <a:t>accompagnamento</a:t>
            </a:r>
            <a:r>
              <a:rPr lang="en-US" sz="2800" dirty="0" smtClean="0"/>
              <a:t> </a:t>
            </a:r>
            <a:r>
              <a:rPr lang="en-US" sz="2800" dirty="0" err="1" smtClean="0"/>
              <a:t>educativo</a:t>
            </a:r>
            <a:r>
              <a:rPr lang="en-US" sz="2800" dirty="0" smtClean="0"/>
              <a:t> </a:t>
            </a:r>
            <a:r>
              <a:rPr lang="en-US" sz="2800" dirty="0" err="1" smtClean="0"/>
              <a:t>rivolti</a:t>
            </a:r>
            <a:r>
              <a:rPr lang="en-US" sz="2800" dirty="0" smtClean="0"/>
              <a:t> </a:t>
            </a:r>
            <a:r>
              <a:rPr lang="en-US" sz="2800" dirty="0" err="1" smtClean="0"/>
              <a:t>agli</a:t>
            </a:r>
            <a:r>
              <a:rPr lang="en-US" sz="2800" dirty="0" smtClean="0"/>
              <a:t> </a:t>
            </a:r>
            <a:r>
              <a:rPr lang="en-US" sz="2800" dirty="0" err="1" smtClean="0"/>
              <a:t>adolescenti</a:t>
            </a:r>
            <a:r>
              <a:rPr lang="en-US" sz="2800" dirty="0" smtClean="0"/>
              <a:t> </a:t>
            </a:r>
            <a:r>
              <a:rPr lang="en-US" sz="2800" dirty="0" err="1" smtClean="0"/>
              <a:t>incentrati</a:t>
            </a:r>
            <a:r>
              <a:rPr lang="en-US" sz="2800" dirty="0" smtClean="0"/>
              <a:t> </a:t>
            </a:r>
            <a:r>
              <a:rPr lang="en-US" sz="2800" dirty="0" err="1" smtClean="0"/>
              <a:t>sul</a:t>
            </a:r>
            <a:r>
              <a:rPr lang="en-US" sz="2800" dirty="0" smtClean="0"/>
              <a:t> </a:t>
            </a:r>
            <a:r>
              <a:rPr lang="en-US" sz="2800" dirty="0" err="1" smtClean="0"/>
              <a:t>loro</a:t>
            </a:r>
            <a:r>
              <a:rPr lang="en-US" sz="2800" dirty="0" smtClean="0"/>
              <a:t> “</a:t>
            </a:r>
            <a:r>
              <a:rPr lang="en-US" sz="2800" b="1" dirty="0" err="1" smtClean="0"/>
              <a:t>essere</a:t>
            </a:r>
            <a:r>
              <a:rPr lang="en-US" sz="2800" dirty="0" smtClean="0"/>
              <a:t>” </a:t>
            </a:r>
            <a:r>
              <a:rPr lang="en-US" sz="2800" dirty="0" err="1" smtClean="0"/>
              <a:t>ed</a:t>
            </a:r>
            <a:r>
              <a:rPr lang="en-US" sz="2800" dirty="0" smtClean="0"/>
              <a:t> “</a:t>
            </a:r>
            <a:r>
              <a:rPr lang="en-US" sz="2800" b="1" dirty="0" err="1" smtClean="0"/>
              <a:t>agire</a:t>
            </a:r>
            <a:r>
              <a:rPr lang="en-US" sz="2800" dirty="0" smtClean="0"/>
              <a:t>” </a:t>
            </a:r>
            <a:r>
              <a:rPr lang="en-US" sz="2800" b="1" dirty="0" err="1" smtClean="0"/>
              <a:t>nei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contesti</a:t>
            </a:r>
            <a:r>
              <a:rPr lang="en-US" sz="2800" b="1" dirty="0" smtClean="0"/>
              <a:t> di vita</a:t>
            </a:r>
            <a:r>
              <a:rPr lang="en-US" sz="2800" dirty="0" smtClean="0"/>
              <a:t>: </a:t>
            </a:r>
            <a:r>
              <a:rPr lang="it-IT" sz="2800" dirty="0"/>
              <a:t>scuola, </a:t>
            </a:r>
            <a:r>
              <a:rPr lang="it-IT" sz="2800" dirty="0" smtClean="0"/>
              <a:t>famiglia</a:t>
            </a:r>
            <a:r>
              <a:rPr lang="it-IT" sz="2800" dirty="0"/>
              <a:t>, </a:t>
            </a:r>
            <a:r>
              <a:rPr lang="it-IT" sz="2800" dirty="0" smtClean="0"/>
              <a:t>sport</a:t>
            </a:r>
            <a:r>
              <a:rPr lang="it-IT" sz="2800" dirty="0"/>
              <a:t>, </a:t>
            </a:r>
            <a:r>
              <a:rPr lang="it-IT" sz="2800" dirty="0" smtClean="0"/>
              <a:t>tempo libero, </a:t>
            </a:r>
            <a:r>
              <a:rPr lang="it-IT" sz="2800" dirty="0"/>
              <a:t>tecnologie. </a:t>
            </a:r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704" y="157407"/>
            <a:ext cx="3022395" cy="95949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96737" y="351899"/>
            <a:ext cx="5232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/>
              <a:t>Obiettivi della proposta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24343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8" y="992459"/>
            <a:ext cx="10346604" cy="5865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51155"/>
            <a:ext cx="10494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IL MODELLO DI RIFERIMENTO: </a:t>
            </a:r>
          </a:p>
          <a:p>
            <a:pPr algn="ctr"/>
            <a:r>
              <a:rPr lang="en-US" sz="3600" b="1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una</a:t>
            </a:r>
            <a:r>
              <a:rPr lang="en-US" sz="36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b="1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ricerca-intervento</a:t>
            </a:r>
            <a:r>
              <a:rPr lang="en-US" sz="3600" b="1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3600" b="1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pilota</a:t>
            </a:r>
            <a:endParaRPr lang="en-US" sz="28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338266" y="5681916"/>
            <a:ext cx="1819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Luoghi di vita </a:t>
            </a:r>
          </a:p>
          <a:p>
            <a:r>
              <a:rPr lang="it-IT" b="1" i="1" dirty="0" smtClean="0"/>
              <a:t>dell’adolescenza</a:t>
            </a:r>
            <a:endParaRPr lang="it-IT" b="1" i="1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1537316" y="5314271"/>
            <a:ext cx="847194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1971775" y="1721289"/>
            <a:ext cx="0" cy="39606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52636" y="1639604"/>
            <a:ext cx="1706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Livelli di</a:t>
            </a:r>
          </a:p>
          <a:p>
            <a:r>
              <a:rPr lang="it-IT" b="1" i="1" dirty="0"/>
              <a:t>f</a:t>
            </a:r>
            <a:r>
              <a:rPr lang="it-IT" b="1" i="1" dirty="0" smtClean="0"/>
              <a:t>unzionamento</a:t>
            </a:r>
          </a:p>
          <a:p>
            <a:r>
              <a:rPr lang="it-IT" b="1" i="1" dirty="0"/>
              <a:t>d</a:t>
            </a:r>
            <a:r>
              <a:rPr lang="it-IT" b="1" i="1" dirty="0" smtClean="0"/>
              <a:t>el se’</a:t>
            </a:r>
            <a:endParaRPr lang="it-IT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585220" y="2590803"/>
            <a:ext cx="198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/>
              <a:t>Vettore del rischio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211557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8387" y="365125"/>
            <a:ext cx="10996636" cy="1031875"/>
          </a:xfrm>
        </p:spPr>
        <p:txBody>
          <a:bodyPr>
            <a:normAutofit fontScale="90000"/>
          </a:bodyPr>
          <a:lstStyle/>
          <a:p>
            <a:r>
              <a:rPr lang="it-IT" sz="3200" b="1" dirty="0" smtClean="0">
                <a:latin typeface="Arial"/>
                <a:cs typeface="Arial"/>
              </a:rPr>
              <a:t>Metodologia: </a:t>
            </a:r>
            <a:r>
              <a:rPr lang="it-IT" sz="3200" dirty="0" smtClean="0">
                <a:latin typeface="Arial"/>
                <a:cs typeface="Arial"/>
              </a:rPr>
              <a:t/>
            </a:r>
            <a:br>
              <a:rPr lang="it-IT" sz="3200" dirty="0" smtClean="0">
                <a:latin typeface="Arial"/>
                <a:cs typeface="Arial"/>
              </a:rPr>
            </a:br>
            <a:r>
              <a:rPr lang="it-IT" sz="3200" dirty="0" smtClean="0">
                <a:latin typeface="Arial"/>
                <a:cs typeface="Arial"/>
              </a:rPr>
              <a:t>differenziale semantico (</a:t>
            </a:r>
            <a:r>
              <a:rPr lang="it-IT" sz="3200" dirty="0" err="1" smtClean="0">
                <a:latin typeface="Arial"/>
                <a:cs typeface="Arial"/>
              </a:rPr>
              <a:t>Osgood</a:t>
            </a:r>
            <a:r>
              <a:rPr lang="it-IT" sz="3200" dirty="0" smtClean="0">
                <a:latin typeface="Arial"/>
                <a:cs typeface="Arial"/>
              </a:rPr>
              <a:t>, </a:t>
            </a:r>
            <a:r>
              <a:rPr lang="it-IT" sz="3200" dirty="0" err="1" smtClean="0">
                <a:latin typeface="Arial"/>
                <a:cs typeface="Arial"/>
              </a:rPr>
              <a:t>Thurstone</a:t>
            </a:r>
            <a:r>
              <a:rPr lang="it-IT" sz="3200" dirty="0" smtClean="0">
                <a:latin typeface="Arial"/>
                <a:cs typeface="Arial"/>
              </a:rPr>
              <a:t>) mediante misurazione di intensità </a:t>
            </a:r>
            <a:r>
              <a:rPr lang="it-IT" sz="3200" dirty="0">
                <a:latin typeface="Arial"/>
                <a:cs typeface="Arial"/>
              </a:rPr>
              <a:t>(</a:t>
            </a:r>
            <a:r>
              <a:rPr lang="it-IT" sz="3200" dirty="0" smtClean="0">
                <a:latin typeface="Arial"/>
                <a:cs typeface="Arial"/>
              </a:rPr>
              <a:t>scala </a:t>
            </a:r>
            <a:r>
              <a:rPr lang="it-IT" sz="3200" dirty="0" err="1" smtClean="0">
                <a:latin typeface="Arial"/>
                <a:cs typeface="Arial"/>
              </a:rPr>
              <a:t>Lickert</a:t>
            </a:r>
            <a:r>
              <a:rPr lang="it-IT" sz="3200" dirty="0" smtClean="0">
                <a:latin typeface="Arial"/>
                <a:cs typeface="Arial"/>
              </a:rPr>
              <a:t>)</a:t>
            </a:r>
            <a:r>
              <a:rPr lang="it-IT" sz="3200" dirty="0">
                <a:latin typeface="Arial"/>
                <a:cs typeface="Arial"/>
              </a:rPr>
              <a:t/>
            </a:r>
            <a:br>
              <a:rPr lang="it-IT" sz="3200" dirty="0">
                <a:latin typeface="Arial"/>
                <a:cs typeface="Arial"/>
              </a:rPr>
            </a:br>
            <a:endParaRPr lang="it-IT" sz="3200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4461" y="1587067"/>
            <a:ext cx="6135303" cy="50519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3800" b="1" dirty="0" smtClean="0"/>
              <a:t>Funzionamento del Sé</a:t>
            </a:r>
          </a:p>
          <a:p>
            <a:pPr marL="0" indent="0">
              <a:buNone/>
            </a:pPr>
            <a:r>
              <a:rPr lang="it-IT" b="1" dirty="0" smtClean="0"/>
              <a:t>(riconoscimento del proprio</a:t>
            </a:r>
          </a:p>
          <a:p>
            <a:pPr marL="0" indent="0">
              <a:buNone/>
            </a:pPr>
            <a:r>
              <a:rPr lang="it-IT" b="1" dirty="0"/>
              <a:t>a</a:t>
            </a:r>
            <a:r>
              <a:rPr lang="it-IT" b="1" dirty="0" smtClean="0"/>
              <a:t>tteggiamento)</a:t>
            </a:r>
            <a:endParaRPr lang="it-IT" sz="3100" dirty="0"/>
          </a:p>
          <a:p>
            <a:pPr marL="0" indent="0">
              <a:buNone/>
            </a:pPr>
            <a:r>
              <a:rPr lang="it-IT" sz="3100" dirty="0" smtClean="0"/>
              <a:t>1. Anarchico-Regolato</a:t>
            </a:r>
          </a:p>
          <a:p>
            <a:pPr marL="0" indent="0">
              <a:buNone/>
            </a:pPr>
            <a:r>
              <a:rPr lang="it-IT" sz="3100" dirty="0" smtClean="0"/>
              <a:t>2. </a:t>
            </a:r>
            <a:r>
              <a:rPr lang="it-IT" sz="3100" dirty="0"/>
              <a:t>Aggressivo-calmo</a:t>
            </a:r>
          </a:p>
          <a:p>
            <a:pPr marL="0" indent="0">
              <a:buNone/>
            </a:pPr>
            <a:r>
              <a:rPr lang="it-IT" sz="3100" dirty="0" smtClean="0"/>
              <a:t>3. Disorganizzato-organizzato</a:t>
            </a:r>
          </a:p>
          <a:p>
            <a:pPr marL="0" indent="0">
              <a:buNone/>
            </a:pPr>
            <a:r>
              <a:rPr lang="it-IT" sz="3100" dirty="0" smtClean="0"/>
              <a:t>4. Egoista-Altruista</a:t>
            </a:r>
          </a:p>
          <a:p>
            <a:pPr marL="0" indent="0">
              <a:buNone/>
            </a:pPr>
            <a:r>
              <a:rPr lang="it-IT" sz="3100" dirty="0"/>
              <a:t>5</a:t>
            </a:r>
            <a:r>
              <a:rPr lang="it-IT" sz="3100" dirty="0" smtClean="0"/>
              <a:t>. Disimpegnato-Impegnato</a:t>
            </a:r>
          </a:p>
          <a:p>
            <a:pPr marL="0" indent="0">
              <a:buNone/>
            </a:pPr>
            <a:r>
              <a:rPr lang="it-IT" sz="3100" dirty="0"/>
              <a:t>6</a:t>
            </a:r>
            <a:r>
              <a:rPr lang="it-IT" sz="3100" dirty="0" smtClean="0"/>
              <a:t>. </a:t>
            </a:r>
            <a:r>
              <a:rPr lang="it-IT" sz="3100" dirty="0"/>
              <a:t>Inconsapevole-consapevole</a:t>
            </a:r>
          </a:p>
          <a:p>
            <a:pPr marL="0" indent="0">
              <a:buNone/>
            </a:pPr>
            <a:r>
              <a:rPr lang="it-IT" sz="3100" dirty="0" smtClean="0"/>
              <a:t>7. Disinteressato-motivato</a:t>
            </a:r>
            <a:endParaRPr lang="it-IT" sz="3100" dirty="0"/>
          </a:p>
          <a:p>
            <a:pPr marL="0" indent="0">
              <a:buNone/>
            </a:pPr>
            <a:r>
              <a:rPr lang="it-IT" sz="3100" dirty="0" smtClean="0"/>
              <a:t>8. introverso-estroverso</a:t>
            </a:r>
          </a:p>
          <a:p>
            <a:pPr marL="0" indent="0">
              <a:buNone/>
            </a:pPr>
            <a:r>
              <a:rPr lang="it-IT" sz="3100" dirty="0"/>
              <a:t>9</a:t>
            </a:r>
            <a:r>
              <a:rPr lang="it-IT" sz="3100" dirty="0" smtClean="0"/>
              <a:t>. disconnesso-connesso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0" y="2997200"/>
            <a:ext cx="6019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5588" y="365125"/>
            <a:ext cx="10515600" cy="1031875"/>
          </a:xfrm>
        </p:spPr>
        <p:txBody>
          <a:bodyPr>
            <a:normAutofit/>
          </a:bodyPr>
          <a:lstStyle/>
          <a:p>
            <a:pPr marL="0" indent="0"/>
            <a:r>
              <a:rPr lang="it-IT" sz="2800" b="1" dirty="0">
                <a:latin typeface="Arial"/>
                <a:cs typeface="Arial"/>
              </a:rPr>
              <a:t>I</a:t>
            </a:r>
            <a:r>
              <a:rPr lang="it-IT" sz="2800" b="1" dirty="0" smtClean="0">
                <a:latin typeface="Arial"/>
                <a:cs typeface="Arial"/>
              </a:rPr>
              <a:t>ntensità e </a:t>
            </a:r>
            <a:r>
              <a:rPr lang="it-IT" sz="2800" b="1" dirty="0">
                <a:latin typeface="Arial"/>
                <a:cs typeface="Arial"/>
              </a:rPr>
              <a:t>Regolazione </a:t>
            </a:r>
            <a:r>
              <a:rPr lang="it-IT" sz="2800" b="1" dirty="0" smtClean="0">
                <a:latin typeface="Arial"/>
                <a:cs typeface="Arial"/>
              </a:rPr>
              <a:t>del </a:t>
            </a:r>
            <a:r>
              <a:rPr lang="it-IT" sz="2800" b="1" dirty="0">
                <a:latin typeface="Arial"/>
                <a:cs typeface="Arial"/>
              </a:rPr>
              <a:t>Sé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7438232" y="1557869"/>
            <a:ext cx="4334909" cy="485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it-IT" b="1" dirty="0" smtClean="0"/>
          </a:p>
          <a:p>
            <a:pPr marL="514350" indent="-514350">
              <a:buAutoNum type="alphaLcPeriod"/>
            </a:pPr>
            <a:r>
              <a:rPr lang="it-IT" dirty="0" smtClean="0"/>
              <a:t>Controllo emotivo e pulsionale</a:t>
            </a:r>
          </a:p>
          <a:p>
            <a:pPr marL="0" indent="0">
              <a:buNone/>
            </a:pPr>
            <a:endParaRPr lang="it-IT" dirty="0" smtClean="0"/>
          </a:p>
          <a:p>
            <a:pPr marL="514350" indent="-514350">
              <a:buAutoNum type="alphaLcPeriod"/>
            </a:pPr>
            <a:r>
              <a:rPr lang="it-IT" dirty="0" smtClean="0"/>
              <a:t>Reattività</a:t>
            </a:r>
          </a:p>
          <a:p>
            <a:pPr marL="0" indent="0">
              <a:buNone/>
            </a:pPr>
            <a:endParaRPr lang="it-IT" dirty="0" smtClean="0"/>
          </a:p>
          <a:p>
            <a:pPr marL="514350" indent="-514350">
              <a:buAutoNum type="alphaLcPeriod"/>
            </a:pPr>
            <a:r>
              <a:rPr lang="it-IT" dirty="0" smtClean="0"/>
              <a:t>Stabilità emotiva</a:t>
            </a:r>
          </a:p>
          <a:p>
            <a:pPr marL="0" indent="0">
              <a:buNone/>
            </a:pPr>
            <a:endParaRPr lang="it-IT" dirty="0" smtClean="0"/>
          </a:p>
          <a:p>
            <a:pPr marL="514350" indent="-514350">
              <a:buAutoNum type="alphaLcPeriod"/>
            </a:pPr>
            <a:r>
              <a:rPr lang="it-IT" dirty="0" smtClean="0"/>
              <a:t>Coerenza </a:t>
            </a:r>
            <a:r>
              <a:rPr lang="it-IT" dirty="0"/>
              <a:t>del sé nei diversi </a:t>
            </a:r>
            <a:r>
              <a:rPr lang="it-IT" dirty="0" smtClean="0"/>
              <a:t>contesti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Font typeface="Arial"/>
              <a:buNone/>
            </a:pPr>
            <a:endParaRPr lang="it-IT" b="1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l="3864" r="3864"/>
          <a:stretch>
            <a:fillRect/>
          </a:stretch>
        </p:blipFill>
        <p:spPr>
          <a:xfrm>
            <a:off x="838200" y="2905125"/>
            <a:ext cx="5067898" cy="20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9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01072"/>
            <a:ext cx="10515600" cy="1105784"/>
          </a:xfrm>
        </p:spPr>
        <p:txBody>
          <a:bodyPr/>
          <a:lstStyle/>
          <a:p>
            <a:r>
              <a:rPr lang="it-IT" b="1" dirty="0">
                <a:latin typeface="Arial"/>
                <a:cs typeface="Arial"/>
              </a:rPr>
              <a:t>In un’ottica educativo-</a:t>
            </a:r>
            <a:r>
              <a:rPr lang="it-IT" b="1" dirty="0" smtClean="0">
                <a:latin typeface="Arial"/>
                <a:cs typeface="Arial"/>
              </a:rPr>
              <a:t>preventiva</a:t>
            </a:r>
            <a:endParaRPr lang="it-IT" b="1" dirty="0">
              <a:latin typeface="Arial"/>
              <a:cs typeface="Ari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59321"/>
            <a:ext cx="10515600" cy="435133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it-IT" sz="3200" dirty="0" smtClean="0">
                <a:latin typeface="Arial"/>
                <a:cs typeface="Arial"/>
              </a:rPr>
              <a:t>intendiamo </a:t>
            </a:r>
            <a:r>
              <a:rPr lang="it-IT" sz="3200" dirty="0">
                <a:latin typeface="Arial"/>
                <a:cs typeface="Arial"/>
              </a:rPr>
              <a:t>strutturare </a:t>
            </a:r>
            <a:r>
              <a:rPr lang="it-IT" sz="3200" b="1" dirty="0">
                <a:latin typeface="Arial"/>
                <a:cs typeface="Arial"/>
              </a:rPr>
              <a:t>percorsi </a:t>
            </a:r>
            <a:r>
              <a:rPr lang="it-IT" sz="3200" b="1" dirty="0" smtClean="0">
                <a:latin typeface="Arial"/>
                <a:cs typeface="Arial"/>
              </a:rPr>
              <a:t>laboratoriali </a:t>
            </a:r>
            <a:r>
              <a:rPr lang="it-IT" sz="3200" dirty="0" smtClean="0">
                <a:latin typeface="Arial"/>
                <a:cs typeface="Arial"/>
              </a:rPr>
              <a:t>di </a:t>
            </a:r>
            <a:r>
              <a:rPr lang="it-IT" sz="3200" dirty="0">
                <a:latin typeface="Arial"/>
                <a:cs typeface="Arial"/>
              </a:rPr>
              <a:t>accompagnamento </a:t>
            </a:r>
            <a:r>
              <a:rPr lang="it-IT" sz="3200" dirty="0" smtClean="0">
                <a:latin typeface="Arial"/>
                <a:cs typeface="Arial"/>
              </a:rPr>
              <a:t>formativo degli </a:t>
            </a:r>
            <a:r>
              <a:rPr lang="it-IT" sz="3200" dirty="0">
                <a:latin typeface="Arial"/>
                <a:cs typeface="Arial"/>
              </a:rPr>
              <a:t>adolescenti ma </a:t>
            </a:r>
            <a:r>
              <a:rPr lang="it-IT" sz="3200" dirty="0" smtClean="0">
                <a:latin typeface="Arial"/>
                <a:cs typeface="Arial"/>
              </a:rPr>
              <a:t>anche degli </a:t>
            </a:r>
            <a:r>
              <a:rPr lang="it-IT" sz="3200" dirty="0">
                <a:latin typeface="Arial"/>
                <a:cs typeface="Arial"/>
              </a:rPr>
              <a:t>adulti </a:t>
            </a:r>
            <a:r>
              <a:rPr lang="it-IT" sz="3200" dirty="0" smtClean="0">
                <a:latin typeface="Arial"/>
                <a:cs typeface="Arial"/>
              </a:rPr>
              <a:t>responsabili (genitori, insegnanti, educatori) in </a:t>
            </a:r>
            <a:r>
              <a:rPr lang="it-IT" sz="3200" dirty="0">
                <a:latin typeface="Arial"/>
                <a:cs typeface="Arial"/>
              </a:rPr>
              <a:t>riferimento ai </a:t>
            </a:r>
            <a:r>
              <a:rPr lang="it-IT" sz="3200" b="1" dirty="0">
                <a:latin typeface="Arial"/>
                <a:cs typeface="Arial"/>
              </a:rPr>
              <a:t>contesti di vita </a:t>
            </a:r>
            <a:r>
              <a:rPr lang="it-IT" sz="3200" dirty="0" smtClean="0">
                <a:latin typeface="Arial"/>
                <a:cs typeface="Arial"/>
              </a:rPr>
              <a:t>individuati</a:t>
            </a:r>
            <a:r>
              <a:rPr lang="it-IT" sz="3200" dirty="0">
                <a:latin typeface="Arial"/>
                <a:cs typeface="Arial"/>
              </a:rPr>
              <a:t> </a:t>
            </a:r>
            <a:r>
              <a:rPr lang="it-IT" sz="3200" dirty="0" smtClean="0">
                <a:latin typeface="Arial"/>
                <a:cs typeface="Arial"/>
              </a:rPr>
              <a:t>(famiglia scuola, gruppo dei pari, tecnologie) che saranno oggetto di rispettive “</a:t>
            </a:r>
            <a:r>
              <a:rPr lang="it-IT" sz="3200" b="1" dirty="0" smtClean="0">
                <a:latin typeface="Arial"/>
                <a:cs typeface="Arial"/>
              </a:rPr>
              <a:t>unità di riflessione laboratoriale</a:t>
            </a:r>
            <a:r>
              <a:rPr lang="it-IT" sz="3200" dirty="0">
                <a:latin typeface="Arial"/>
                <a:cs typeface="Arial"/>
              </a:rPr>
              <a:t>” </a:t>
            </a:r>
            <a:r>
              <a:rPr lang="it-IT" sz="3200" dirty="0" err="1" smtClean="0">
                <a:latin typeface="Arial"/>
                <a:cs typeface="Arial"/>
              </a:rPr>
              <a:t>UdRL</a:t>
            </a:r>
            <a:endParaRPr lang="it-IT" dirty="0">
              <a:latin typeface="Arial"/>
              <a:cs typeface="Arial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32128" y="433816"/>
            <a:ext cx="10494292" cy="6247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err="1">
                <a:latin typeface="Arial"/>
                <a:cs typeface="Arial"/>
              </a:rPr>
              <a:t>UdRL</a:t>
            </a:r>
            <a:r>
              <a:rPr lang="it-IT" sz="3600" b="1" dirty="0">
                <a:latin typeface="Arial"/>
                <a:cs typeface="Arial"/>
              </a:rPr>
              <a:t> 1 : La famiglia</a:t>
            </a:r>
            <a:r>
              <a:rPr lang="it-IT" sz="3600" b="1" dirty="0" smtClean="0">
                <a:latin typeface="Arial"/>
                <a:cs typeface="Arial"/>
              </a:rPr>
              <a:t>.</a:t>
            </a:r>
          </a:p>
          <a:p>
            <a:endParaRPr lang="it-IT" sz="2800" dirty="0">
              <a:latin typeface="Arial"/>
              <a:cs typeface="Arial"/>
            </a:endParaRPr>
          </a:p>
          <a:p>
            <a:r>
              <a:rPr lang="it-IT" sz="2400" dirty="0">
                <a:latin typeface="Arial"/>
                <a:cs typeface="Arial"/>
              </a:rPr>
              <a:t>I</a:t>
            </a:r>
            <a:r>
              <a:rPr lang="it-IT" sz="2400" dirty="0" smtClean="0">
                <a:latin typeface="Arial"/>
                <a:cs typeface="Arial"/>
              </a:rPr>
              <a:t>n </a:t>
            </a:r>
            <a:r>
              <a:rPr lang="it-IT" sz="2400" dirty="0">
                <a:latin typeface="Arial"/>
                <a:cs typeface="Arial"/>
              </a:rPr>
              <a:t>adolescenza si rende consapevole per la prima volta il conflitto tra modelli educativi familiari e </a:t>
            </a:r>
            <a:r>
              <a:rPr lang="it-IT" sz="2400" dirty="0" smtClean="0">
                <a:latin typeface="Arial"/>
                <a:cs typeface="Arial"/>
              </a:rPr>
              <a:t>scolastici: questo provoca nell’adolescente</a:t>
            </a:r>
            <a:r>
              <a:rPr lang="it-IT" sz="2400" dirty="0">
                <a:latin typeface="Arial"/>
                <a:cs typeface="Arial"/>
              </a:rPr>
              <a:t> </a:t>
            </a:r>
            <a:r>
              <a:rPr lang="it-IT" sz="2400" dirty="0" smtClean="0">
                <a:latin typeface="Arial"/>
                <a:cs typeface="Arial"/>
              </a:rPr>
              <a:t>importanti </a:t>
            </a:r>
            <a:r>
              <a:rPr lang="it-IT" sz="2400" dirty="0">
                <a:latin typeface="Arial"/>
                <a:cs typeface="Arial"/>
              </a:rPr>
              <a:t>dissonanze cognitive ed </a:t>
            </a:r>
            <a:r>
              <a:rPr lang="it-IT" sz="2400" dirty="0" smtClean="0">
                <a:latin typeface="Arial"/>
                <a:cs typeface="Arial"/>
              </a:rPr>
              <a:t>emotive.</a:t>
            </a:r>
          </a:p>
          <a:p>
            <a:endParaRPr lang="it-IT" sz="2400" dirty="0">
              <a:latin typeface="Arial"/>
              <a:cs typeface="Arial"/>
            </a:endParaRPr>
          </a:p>
          <a:p>
            <a:r>
              <a:rPr lang="it-IT" sz="2400" dirty="0" smtClean="0">
                <a:latin typeface="Arial"/>
                <a:cs typeface="Arial"/>
              </a:rPr>
              <a:t>Mentre </a:t>
            </a:r>
            <a:r>
              <a:rPr lang="it-IT" sz="2400" b="1" dirty="0">
                <a:latin typeface="Arial"/>
                <a:cs typeface="Arial"/>
              </a:rPr>
              <a:t>in adolescenza </a:t>
            </a:r>
            <a:r>
              <a:rPr lang="it-IT" sz="2400" dirty="0">
                <a:latin typeface="Arial"/>
                <a:cs typeface="Arial"/>
              </a:rPr>
              <a:t>più che mai è necessario </a:t>
            </a:r>
            <a:r>
              <a:rPr lang="it-IT" sz="2400" b="1" dirty="0">
                <a:latin typeface="Arial"/>
                <a:cs typeface="Arial"/>
              </a:rPr>
              <a:t>non ledere i cardini della continuità e stabilità affettiva e relazionale</a:t>
            </a:r>
            <a:r>
              <a:rPr lang="it-IT" sz="2400" dirty="0">
                <a:latin typeface="Arial"/>
                <a:cs typeface="Arial"/>
              </a:rPr>
              <a:t>, attraverso modelli educativi scolastici e familiari per quanto possibili condivisi, convergenti, equilibrati</a:t>
            </a:r>
            <a:r>
              <a:rPr lang="it-IT" sz="2400" dirty="0" smtClean="0">
                <a:latin typeface="Arial"/>
                <a:cs typeface="Arial"/>
              </a:rPr>
              <a:t>.</a:t>
            </a:r>
          </a:p>
          <a:p>
            <a:endParaRPr lang="it-IT" sz="2400" dirty="0">
              <a:latin typeface="Arial"/>
              <a:cs typeface="Arial"/>
            </a:endParaRPr>
          </a:p>
          <a:p>
            <a:r>
              <a:rPr lang="it-IT" sz="2400" b="1" dirty="0" smtClean="0">
                <a:latin typeface="Arial"/>
                <a:cs typeface="Arial"/>
              </a:rPr>
              <a:t>L’obiettivo </a:t>
            </a:r>
            <a:r>
              <a:rPr lang="it-IT" sz="2400" dirty="0">
                <a:latin typeface="Arial"/>
                <a:cs typeface="Arial"/>
              </a:rPr>
              <a:t>di questo spazio laboratoriale è </a:t>
            </a:r>
            <a:r>
              <a:rPr lang="it-IT" sz="2400" b="1" dirty="0">
                <a:latin typeface="Arial"/>
                <a:cs typeface="Arial"/>
              </a:rPr>
              <a:t>di accompagnare i partecipanti a conoscere e </a:t>
            </a:r>
            <a:r>
              <a:rPr lang="it-IT" sz="2400" b="1" dirty="0" err="1">
                <a:latin typeface="Arial"/>
                <a:cs typeface="Arial"/>
              </a:rPr>
              <a:t>ri</a:t>
            </a:r>
            <a:r>
              <a:rPr lang="it-IT" sz="2400" b="1" dirty="0">
                <a:latin typeface="Arial"/>
                <a:cs typeface="Arial"/>
              </a:rPr>
              <a:t>-conoscere il proprio </a:t>
            </a:r>
            <a:r>
              <a:rPr lang="it-IT" sz="2400" b="1" dirty="0" err="1">
                <a:latin typeface="Arial"/>
                <a:cs typeface="Arial"/>
              </a:rPr>
              <a:t>Sè</a:t>
            </a:r>
            <a:r>
              <a:rPr lang="it-IT" sz="2400" b="1" dirty="0">
                <a:latin typeface="Arial"/>
                <a:cs typeface="Arial"/>
              </a:rPr>
              <a:t> </a:t>
            </a:r>
            <a:r>
              <a:rPr lang="it-IT" sz="2400" dirty="0">
                <a:latin typeface="Arial"/>
                <a:cs typeface="Arial"/>
              </a:rPr>
              <a:t>(personale e familiare) cominciando a diventare </a:t>
            </a:r>
            <a:r>
              <a:rPr lang="it-IT" sz="2400" b="1" dirty="0" smtClean="0">
                <a:latin typeface="Arial"/>
                <a:cs typeface="Arial"/>
              </a:rPr>
              <a:t>consapevoli </a:t>
            </a:r>
            <a:r>
              <a:rPr lang="it-IT" sz="2400" b="1" dirty="0">
                <a:latin typeface="Arial"/>
                <a:cs typeface="Arial"/>
              </a:rPr>
              <a:t>delle proprie emozioni sottese al personale progetto di vita e di futuro</a:t>
            </a:r>
            <a:r>
              <a:rPr lang="it-IT" sz="2400" b="1" dirty="0" smtClean="0">
                <a:latin typeface="Arial"/>
                <a:cs typeface="Arial"/>
              </a:rPr>
              <a:t>.</a:t>
            </a:r>
          </a:p>
          <a:p>
            <a:endParaRPr lang="it-IT" sz="2400" b="1" dirty="0" smtClean="0">
              <a:latin typeface="Arial"/>
              <a:cs typeface="Arial"/>
            </a:endParaRPr>
          </a:p>
          <a:p>
            <a:endParaRPr lang="it-IT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717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1507</Words>
  <Application>Microsoft Macintosh PowerPoint</Application>
  <PresentationFormat>Personalizzato</PresentationFormat>
  <Paragraphs>175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Office Theme</vt:lpstr>
      <vt:lpstr>Presentazione di PowerPoint</vt:lpstr>
      <vt:lpstr>Outcomes della giornata:</vt:lpstr>
      <vt:lpstr>Presentazione di PowerPoint</vt:lpstr>
      <vt:lpstr>Presentazione di PowerPoint</vt:lpstr>
      <vt:lpstr>Presentazione di PowerPoint</vt:lpstr>
      <vt:lpstr>Metodologia:  differenziale semantico (Osgood, Thurstone) mediante misurazione di intensità (scala Lickert) </vt:lpstr>
      <vt:lpstr>Intensità e Regolazione del Sé</vt:lpstr>
      <vt:lpstr>In un’ottica educativo-preventiva</vt:lpstr>
      <vt:lpstr>Presentazione di PowerPoint</vt:lpstr>
      <vt:lpstr>UdRL 2 : La scuola</vt:lpstr>
      <vt:lpstr>UdRL 3 : Gruppo dei pari</vt:lpstr>
      <vt:lpstr>UdRL 4 : Le tecnologie</vt:lpstr>
      <vt:lpstr>Artur Lab struttura organizzativa: prototipo di 24 ore per 8 incontri</vt:lpstr>
      <vt:lpstr>Schema operativo di ciascun laboratorio:</vt:lpstr>
      <vt:lpstr>Risultati e vantaggi attesi dagli ARTUR LAB:</vt:lpstr>
      <vt:lpstr>Team degli Artur lab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MLI</cp:lastModifiedBy>
  <cp:revision>110</cp:revision>
  <dcterms:created xsi:type="dcterms:W3CDTF">2019-01-18T15:07:42Z</dcterms:created>
  <dcterms:modified xsi:type="dcterms:W3CDTF">2019-05-19T10:36:26Z</dcterms:modified>
</cp:coreProperties>
</file>